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883" r:id="rId1"/>
    <p:sldMasterId id="2147484012" r:id="rId2"/>
  </p:sldMasterIdLst>
  <p:notesMasterIdLst>
    <p:notesMasterId r:id="rId32"/>
  </p:notesMasterIdLst>
  <p:handoutMasterIdLst>
    <p:handoutMasterId r:id="rId33"/>
  </p:handoutMasterIdLst>
  <p:sldIdLst>
    <p:sldId id="369" r:id="rId3"/>
    <p:sldId id="256" r:id="rId4"/>
    <p:sldId id="259" r:id="rId5"/>
    <p:sldId id="357" r:id="rId6"/>
    <p:sldId id="374" r:id="rId7"/>
    <p:sldId id="375" r:id="rId8"/>
    <p:sldId id="331" r:id="rId9"/>
    <p:sldId id="318" r:id="rId10"/>
    <p:sldId id="340" r:id="rId11"/>
    <p:sldId id="376" r:id="rId12"/>
    <p:sldId id="377" r:id="rId13"/>
    <p:sldId id="378" r:id="rId14"/>
    <p:sldId id="382" r:id="rId15"/>
    <p:sldId id="373" r:id="rId16"/>
    <p:sldId id="379" r:id="rId17"/>
    <p:sldId id="391" r:id="rId18"/>
    <p:sldId id="392" r:id="rId19"/>
    <p:sldId id="389" r:id="rId20"/>
    <p:sldId id="390" r:id="rId21"/>
    <p:sldId id="381" r:id="rId22"/>
    <p:sldId id="380" r:id="rId23"/>
    <p:sldId id="383" r:id="rId24"/>
    <p:sldId id="384" r:id="rId25"/>
    <p:sldId id="385" r:id="rId26"/>
    <p:sldId id="386" r:id="rId27"/>
    <p:sldId id="393" r:id="rId28"/>
    <p:sldId id="387" r:id="rId29"/>
    <p:sldId id="388" r:id="rId30"/>
    <p:sldId id="343" r:id="rId31"/>
  </p:sldIdLst>
  <p:sldSz cx="9144000" cy="6858000" type="screen4x3"/>
  <p:notesSz cx="7010400" cy="9296400"/>
  <p:embeddedFontLst>
    <p:embeddedFont>
      <p:font typeface="Lucida Sans Unicode" pitchFamily="34" charset="0"/>
      <p:regular r:id="rId34"/>
    </p:embeddedFont>
    <p:embeddedFont>
      <p:font typeface="Calibri" pitchFamily="34" charset="0"/>
      <p:regular r:id="rId35"/>
      <p:bold r:id="rId36"/>
      <p:italic r:id="rId37"/>
      <p:boldItalic r:id="rId38"/>
    </p:embeddedFont>
    <p:embeddedFont>
      <p:font typeface="Wingdings 3" pitchFamily="18" charset="2"/>
      <p:regular r:id="rId39"/>
    </p:embeddedFont>
    <p:embeddedFont>
      <p:font typeface="Wingdings 2" pitchFamily="18" charset="2"/>
      <p:regular r:id="rId40"/>
    </p:embeddedFont>
  </p:embeddedFont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000066"/>
    <a:srgbClr val="AC0000"/>
    <a:srgbClr val="0A0399"/>
    <a:srgbClr val="000099"/>
    <a:srgbClr val="00008E"/>
    <a:srgbClr val="003399"/>
    <a:srgbClr val="5F5F5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165" autoAdjust="0"/>
    <p:restoredTop sz="89876" autoAdjust="0"/>
  </p:normalViewPr>
  <p:slideViewPr>
    <p:cSldViewPr>
      <p:cViewPr>
        <p:scale>
          <a:sx n="66" d="100"/>
          <a:sy n="66" d="100"/>
        </p:scale>
        <p:origin x="-378" y="-114"/>
      </p:cViewPr>
      <p:guideLst>
        <p:guide orient="horz" pos="2160"/>
        <p:guide pos="2880"/>
      </p:guideLst>
    </p:cSldViewPr>
  </p:slideViewPr>
  <p:outlineViewPr>
    <p:cViewPr>
      <p:scale>
        <a:sx n="33" d="100"/>
        <a:sy n="33" d="100"/>
      </p:scale>
      <p:origin x="0" y="1409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3" d="100"/>
          <a:sy n="43" d="100"/>
        </p:scale>
        <p:origin x="-1422" y="-120"/>
      </p:cViewPr>
      <p:guideLst>
        <p:guide orient="horz" pos="2929"/>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6.fntdata"/><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font" Target="fonts/font1.fntdata"/><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38" Type="http://schemas.openxmlformats.org/officeDocument/2006/relationships/font" Target="fonts/font5.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font" Target="fonts/font4.fntdata"/><Relationship Id="rId40" Type="http://schemas.openxmlformats.org/officeDocument/2006/relationships/font" Target="fonts/font7.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3.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font" Target="fonts/font2.fntdata"/><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2007_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2007_Workbook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cuments%20and%20Settings\aclark\Local%20Settings\Temporary%20Internet%20Files\Content.Outlook\D3SHG1R4\11-11-10-1015AM_TxVSNEnrollments_FA10-SP11.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Documents%20and%20Settings\aclark\Local%20Settings\Temporary%20Internet%20Files\Content.Outlook\D3SHG1R4\11-11-10-1015AM_TxVSNEnrollments_FA10-SP11.xlsx" TargetMode="Externa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2007_Workbook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8"/>
  <c:chart>
    <c:autoTitleDeleted val="1"/>
    <c:view3D>
      <c:rAngAx val="1"/>
    </c:view3D>
    <c:plotArea>
      <c:layout/>
      <c:bar3DChart>
        <c:barDir val="col"/>
        <c:grouping val="clustered"/>
        <c:ser>
          <c:idx val="0"/>
          <c:order val="0"/>
          <c:tx>
            <c:strRef>
              <c:f>Sheet1!$B$1</c:f>
              <c:strCache>
                <c:ptCount val="1"/>
                <c:pt idx="0">
                  <c:v>Column1</c:v>
                </c:pt>
              </c:strCache>
            </c:strRef>
          </c:tx>
          <c:dLbls>
            <c:dLbl>
              <c:idx val="0"/>
              <c:layout>
                <c:manualLayout>
                  <c:x val="2.3148148148148147E-2"/>
                  <c:y val="-2.3344030536197668E-2"/>
                </c:manualLayout>
              </c:layout>
              <c:tx>
                <c:rich>
                  <a:bodyPr/>
                  <a:lstStyle/>
                  <a:p>
                    <a:r>
                      <a:rPr lang="en-US" b="1" dirty="0"/>
                      <a:t>29</a:t>
                    </a:r>
                  </a:p>
                </c:rich>
              </c:tx>
              <c:showVal val="1"/>
            </c:dLbl>
            <c:dLbl>
              <c:idx val="1"/>
              <c:layout>
                <c:manualLayout>
                  <c:x val="1.8518518518518576E-2"/>
                  <c:y val="-2.1009627482578081E-2"/>
                </c:manualLayout>
              </c:layout>
              <c:tx>
                <c:rich>
                  <a:bodyPr/>
                  <a:lstStyle/>
                  <a:p>
                    <a:r>
                      <a:rPr lang="en-US" b="1" dirty="0"/>
                      <a:t>193</a:t>
                    </a:r>
                  </a:p>
                </c:rich>
              </c:tx>
              <c:showVal val="1"/>
            </c:dLbl>
            <c:dLbl>
              <c:idx val="2"/>
              <c:layout>
                <c:manualLayout>
                  <c:x val="1.8518518518518576E-2"/>
                  <c:y val="-2.8012836643437188E-2"/>
                </c:manualLayout>
              </c:layout>
              <c:tx>
                <c:rich>
                  <a:bodyPr/>
                  <a:lstStyle/>
                  <a:p>
                    <a:r>
                      <a:rPr lang="en-US" b="1" dirty="0" smtClean="0"/>
                      <a:t>445</a:t>
                    </a:r>
                    <a:endParaRPr lang="en-US" b="1" dirty="0"/>
                  </a:p>
                </c:rich>
              </c:tx>
              <c:showVal val="1"/>
            </c:dLbl>
            <c:showVal val="1"/>
          </c:dLbls>
          <c:cat>
            <c:strRef>
              <c:f>Sheet1!$A$2:$A$4</c:f>
              <c:strCache>
                <c:ptCount val="3"/>
                <c:pt idx="0">
                  <c:v>Spring 2009</c:v>
                </c:pt>
                <c:pt idx="1">
                  <c:v>Spring 2010</c:v>
                </c:pt>
                <c:pt idx="2">
                  <c:v>Current</c:v>
                </c:pt>
              </c:strCache>
            </c:strRef>
          </c:cat>
          <c:val>
            <c:numRef>
              <c:f>Sheet1!$B$2:$B$4</c:f>
              <c:numCache>
                <c:formatCode>General</c:formatCode>
                <c:ptCount val="3"/>
                <c:pt idx="0">
                  <c:v>29</c:v>
                </c:pt>
                <c:pt idx="1">
                  <c:v>193</c:v>
                </c:pt>
                <c:pt idx="2">
                  <c:v>445</c:v>
                </c:pt>
              </c:numCache>
            </c:numRef>
          </c:val>
        </c:ser>
        <c:dLbls>
          <c:showVal val="1"/>
        </c:dLbls>
        <c:shape val="cylinder"/>
        <c:axId val="93087616"/>
        <c:axId val="93089152"/>
        <c:axId val="0"/>
      </c:bar3DChart>
      <c:catAx>
        <c:axId val="93087616"/>
        <c:scaling>
          <c:orientation val="minMax"/>
        </c:scaling>
        <c:axPos val="b"/>
        <c:tickLblPos val="nextTo"/>
        <c:crossAx val="93089152"/>
        <c:crosses val="autoZero"/>
        <c:auto val="1"/>
        <c:lblAlgn val="ctr"/>
        <c:lblOffset val="100"/>
      </c:catAx>
      <c:valAx>
        <c:axId val="93089152"/>
        <c:scaling>
          <c:orientation val="minMax"/>
        </c:scaling>
        <c:axPos val="l"/>
        <c:numFmt formatCode="General" sourceLinked="1"/>
        <c:tickLblPos val="nextTo"/>
        <c:crossAx val="93087616"/>
        <c:crosses val="autoZero"/>
        <c:crossBetween val="between"/>
      </c:valAx>
    </c:plotArea>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26"/>
  <c:chart>
    <c:autoTitleDeleted val="1"/>
    <c:view3D>
      <c:rAngAx val="1"/>
    </c:view3D>
    <c:plotArea>
      <c:layout>
        <c:manualLayout>
          <c:layoutTarget val="inner"/>
          <c:xMode val="edge"/>
          <c:yMode val="edge"/>
          <c:x val="9.9902777777777785E-2"/>
          <c:y val="4.4105952273207225E-2"/>
          <c:w val="0.89555446194225385"/>
          <c:h val="0.79792987004673355"/>
        </c:manualLayout>
      </c:layout>
      <c:bar3DChart>
        <c:barDir val="col"/>
        <c:grouping val="stacked"/>
        <c:ser>
          <c:idx val="0"/>
          <c:order val="0"/>
          <c:tx>
            <c:strRef>
              <c:f>Sheet1!$B$1</c:f>
              <c:strCache>
                <c:ptCount val="1"/>
                <c:pt idx="0">
                  <c:v>High School</c:v>
                </c:pt>
              </c:strCache>
            </c:strRef>
          </c:tx>
          <c:dLbls>
            <c:dLbl>
              <c:idx val="0"/>
              <c:layout>
                <c:manualLayout>
                  <c:x val="1.8055555555555561E-2"/>
                  <c:y val="-3.8152610441767071E-2"/>
                </c:manualLayout>
              </c:layout>
              <c:tx>
                <c:rich>
                  <a:bodyPr/>
                  <a:lstStyle/>
                  <a:p>
                    <a:r>
                      <a:rPr lang="en-US" b="1" dirty="0"/>
                      <a:t>103</a:t>
                    </a:r>
                  </a:p>
                </c:rich>
              </c:tx>
              <c:showVal val="1"/>
            </c:dLbl>
            <c:dLbl>
              <c:idx val="1"/>
              <c:layout>
                <c:manualLayout>
                  <c:x val="1.5277777777777781E-2"/>
                  <c:y val="-4.4176706827309328E-2"/>
                </c:manualLayout>
              </c:layout>
              <c:tx>
                <c:rich>
                  <a:bodyPr/>
                  <a:lstStyle/>
                  <a:p>
                    <a:r>
                      <a:rPr lang="en-US" b="1" dirty="0"/>
                      <a:t>189</a:t>
                    </a:r>
                  </a:p>
                </c:rich>
              </c:tx>
              <c:showVal val="1"/>
            </c:dLbl>
            <c:dLbl>
              <c:idx val="2"/>
              <c:layout/>
              <c:tx>
                <c:rich>
                  <a:bodyPr/>
                  <a:lstStyle/>
                  <a:p>
                    <a:r>
                      <a:rPr lang="en-US" b="1" dirty="0"/>
                      <a:t>234</a:t>
                    </a:r>
                  </a:p>
                </c:rich>
              </c:tx>
              <c:showVal val="1"/>
            </c:dLbl>
            <c:dLbl>
              <c:idx val="3"/>
              <c:layout/>
              <c:tx>
                <c:rich>
                  <a:bodyPr/>
                  <a:lstStyle/>
                  <a:p>
                    <a:r>
                      <a:rPr lang="en-US" b="1" dirty="0"/>
                      <a:t>419</a:t>
                    </a:r>
                  </a:p>
                </c:rich>
              </c:tx>
              <c:showVal val="1"/>
            </c:dLbl>
            <c:dLbl>
              <c:idx val="4"/>
              <c:layout/>
              <c:tx>
                <c:rich>
                  <a:bodyPr/>
                  <a:lstStyle/>
                  <a:p>
                    <a:r>
                      <a:rPr lang="en-US" b="1" dirty="0"/>
                      <a:t>2197</a:t>
                    </a:r>
                  </a:p>
                </c:rich>
              </c:tx>
              <c:showVal val="1"/>
            </c:dLbl>
            <c:dLbl>
              <c:idx val="5"/>
              <c:layout>
                <c:manualLayout>
                  <c:x val="4.1666666666666683E-3"/>
                  <c:y val="8.0319704012901828E-3"/>
                </c:manualLayout>
              </c:layout>
              <c:tx>
                <c:rich>
                  <a:bodyPr/>
                  <a:lstStyle/>
                  <a:p>
                    <a:r>
                      <a:rPr lang="en-US" b="1" dirty="0"/>
                      <a:t>3757</a:t>
                    </a:r>
                  </a:p>
                </c:rich>
              </c:tx>
              <c:showVal val="1"/>
            </c:dLbl>
            <c:dLbl>
              <c:idx val="6"/>
              <c:layout/>
              <c:tx>
                <c:rich>
                  <a:bodyPr/>
                  <a:lstStyle/>
                  <a:p>
                    <a:r>
                      <a:rPr lang="en-US" b="1" dirty="0"/>
                      <a:t>904</a:t>
                    </a:r>
                  </a:p>
                </c:rich>
              </c:tx>
              <c:showVal val="1"/>
            </c:dLbl>
            <c:showVal val="1"/>
          </c:dLbls>
          <c:cat>
            <c:strRef>
              <c:f>Sheet1!$A$2:$A$8</c:f>
              <c:strCache>
                <c:ptCount val="7"/>
                <c:pt idx="0">
                  <c:v>Spring 09</c:v>
                </c:pt>
                <c:pt idx="1">
                  <c:v>Summer 09</c:v>
                </c:pt>
                <c:pt idx="2">
                  <c:v>Fall 09</c:v>
                </c:pt>
                <c:pt idx="3">
                  <c:v>Spring 10</c:v>
                </c:pt>
                <c:pt idx="4">
                  <c:v>Summer 10</c:v>
                </c:pt>
                <c:pt idx="5">
                  <c:v>Fall 10</c:v>
                </c:pt>
                <c:pt idx="6">
                  <c:v>Spring 11</c:v>
                </c:pt>
              </c:strCache>
            </c:strRef>
          </c:cat>
          <c:val>
            <c:numRef>
              <c:f>Sheet1!$B$2:$B$8</c:f>
              <c:numCache>
                <c:formatCode>General</c:formatCode>
                <c:ptCount val="7"/>
                <c:pt idx="0">
                  <c:v>103</c:v>
                </c:pt>
                <c:pt idx="1">
                  <c:v>189</c:v>
                </c:pt>
                <c:pt idx="2">
                  <c:v>234</c:v>
                </c:pt>
                <c:pt idx="3">
                  <c:v>419</c:v>
                </c:pt>
                <c:pt idx="4">
                  <c:v>2197</c:v>
                </c:pt>
                <c:pt idx="5">
                  <c:v>3757</c:v>
                </c:pt>
                <c:pt idx="6">
                  <c:v>904</c:v>
                </c:pt>
              </c:numCache>
            </c:numRef>
          </c:val>
        </c:ser>
        <c:ser>
          <c:idx val="1"/>
          <c:order val="1"/>
          <c:tx>
            <c:strRef>
              <c:f>Sheet1!$C$1</c:f>
              <c:strCache>
                <c:ptCount val="1"/>
                <c:pt idx="0">
                  <c:v>Dual Credit</c:v>
                </c:pt>
              </c:strCache>
            </c:strRef>
          </c:tx>
          <c:dLbls>
            <c:dLbl>
              <c:idx val="0"/>
              <c:delete val="1"/>
            </c:dLbl>
            <c:dLbl>
              <c:idx val="1"/>
              <c:delete val="1"/>
            </c:dLbl>
            <c:dLbl>
              <c:idx val="2"/>
              <c:layout>
                <c:manualLayout>
                  <c:x val="1.2500000000000001E-2"/>
                  <c:y val="-4.6184738955823416E-2"/>
                </c:manualLayout>
              </c:layout>
              <c:tx>
                <c:rich>
                  <a:bodyPr/>
                  <a:lstStyle/>
                  <a:p>
                    <a:r>
                      <a:rPr lang="en-US" b="1" dirty="0"/>
                      <a:t>237</a:t>
                    </a:r>
                  </a:p>
                </c:rich>
              </c:tx>
              <c:showVal val="1"/>
            </c:dLbl>
            <c:dLbl>
              <c:idx val="3"/>
              <c:layout>
                <c:manualLayout>
                  <c:x val="9.7222222222222224E-3"/>
                  <c:y val="-7.8313253012048487E-2"/>
                </c:manualLayout>
              </c:layout>
              <c:tx>
                <c:rich>
                  <a:bodyPr/>
                  <a:lstStyle/>
                  <a:p>
                    <a:r>
                      <a:rPr lang="en-US" b="1" dirty="0"/>
                      <a:t>727</a:t>
                    </a:r>
                  </a:p>
                </c:rich>
              </c:tx>
              <c:showVal val="1"/>
            </c:dLbl>
            <c:dLbl>
              <c:idx val="4"/>
              <c:layout>
                <c:manualLayout>
                  <c:x val="8.3333333333333367E-3"/>
                  <c:y val="-6.6265060240963861E-2"/>
                </c:manualLayout>
              </c:layout>
              <c:tx>
                <c:rich>
                  <a:bodyPr/>
                  <a:lstStyle/>
                  <a:p>
                    <a:r>
                      <a:rPr lang="en-US" b="1" dirty="0"/>
                      <a:t>473</a:t>
                    </a:r>
                  </a:p>
                </c:rich>
              </c:tx>
              <c:showVal val="1"/>
            </c:dLbl>
            <c:dLbl>
              <c:idx val="5"/>
              <c:layout>
                <c:manualLayout>
                  <c:x val="1.1111111111111125E-2"/>
                  <c:y val="-0.1606425702811245"/>
                </c:manualLayout>
              </c:layout>
              <c:tx>
                <c:rich>
                  <a:bodyPr/>
                  <a:lstStyle/>
                  <a:p>
                    <a:r>
                      <a:rPr lang="en-US" b="1" dirty="0"/>
                      <a:t>2074</a:t>
                    </a:r>
                  </a:p>
                </c:rich>
              </c:tx>
              <c:showVal val="1"/>
            </c:dLbl>
            <c:dLbl>
              <c:idx val="6"/>
              <c:layout>
                <c:manualLayout>
                  <c:x val="1.1111111111111125E-2"/>
                  <c:y val="-4.2168674698795192E-2"/>
                </c:manualLayout>
              </c:layout>
              <c:tx>
                <c:rich>
                  <a:bodyPr/>
                  <a:lstStyle/>
                  <a:p>
                    <a:r>
                      <a:rPr lang="en-US" b="1" dirty="0"/>
                      <a:t>233</a:t>
                    </a:r>
                  </a:p>
                </c:rich>
              </c:tx>
              <c:showVal val="1"/>
            </c:dLbl>
            <c:showVal val="1"/>
          </c:dLbls>
          <c:cat>
            <c:strRef>
              <c:f>Sheet1!$A$2:$A$8</c:f>
              <c:strCache>
                <c:ptCount val="7"/>
                <c:pt idx="0">
                  <c:v>Spring 09</c:v>
                </c:pt>
                <c:pt idx="1">
                  <c:v>Summer 09</c:v>
                </c:pt>
                <c:pt idx="2">
                  <c:v>Fall 09</c:v>
                </c:pt>
                <c:pt idx="3">
                  <c:v>Spring 10</c:v>
                </c:pt>
                <c:pt idx="4">
                  <c:v>Summer 10</c:v>
                </c:pt>
                <c:pt idx="5">
                  <c:v>Fall 10</c:v>
                </c:pt>
                <c:pt idx="6">
                  <c:v>Spring 11</c:v>
                </c:pt>
              </c:strCache>
            </c:strRef>
          </c:cat>
          <c:val>
            <c:numRef>
              <c:f>Sheet1!$C$2:$C$8</c:f>
              <c:numCache>
                <c:formatCode>General</c:formatCode>
                <c:ptCount val="7"/>
                <c:pt idx="0">
                  <c:v>0</c:v>
                </c:pt>
                <c:pt idx="1">
                  <c:v>0</c:v>
                </c:pt>
                <c:pt idx="2">
                  <c:v>237</c:v>
                </c:pt>
                <c:pt idx="3">
                  <c:v>727</c:v>
                </c:pt>
                <c:pt idx="4">
                  <c:v>473</c:v>
                </c:pt>
                <c:pt idx="5">
                  <c:v>2074</c:v>
                </c:pt>
                <c:pt idx="6">
                  <c:v>233</c:v>
                </c:pt>
              </c:numCache>
            </c:numRef>
          </c:val>
        </c:ser>
        <c:dLbls>
          <c:showVal val="1"/>
        </c:dLbls>
        <c:shape val="box"/>
        <c:axId val="93207936"/>
        <c:axId val="93213824"/>
        <c:axId val="0"/>
      </c:bar3DChart>
      <c:catAx>
        <c:axId val="93207936"/>
        <c:scaling>
          <c:orientation val="minMax"/>
        </c:scaling>
        <c:axPos val="b"/>
        <c:tickLblPos val="nextTo"/>
        <c:txPr>
          <a:bodyPr/>
          <a:lstStyle/>
          <a:p>
            <a:pPr>
              <a:defRPr sz="1400" b="1"/>
            </a:pPr>
            <a:endParaRPr lang="en-US"/>
          </a:p>
        </c:txPr>
        <c:crossAx val="93213824"/>
        <c:crosses val="autoZero"/>
        <c:auto val="1"/>
        <c:lblAlgn val="ctr"/>
        <c:lblOffset val="100"/>
      </c:catAx>
      <c:valAx>
        <c:axId val="93213824"/>
        <c:scaling>
          <c:orientation val="minMax"/>
        </c:scaling>
        <c:axPos val="l"/>
        <c:numFmt formatCode="General" sourceLinked="1"/>
        <c:tickLblPos val="nextTo"/>
        <c:crossAx val="93207936"/>
        <c:crosses val="autoZero"/>
        <c:crossBetween val="between"/>
      </c:valAx>
    </c:plotArea>
    <c:legend>
      <c:legendPos val="b"/>
      <c:layout>
        <c:manualLayout>
          <c:xMode val="edge"/>
          <c:yMode val="edge"/>
          <c:x val="0"/>
          <c:y val="0.93604730443177364"/>
          <c:w val="0.38858541119860068"/>
          <c:h val="6.3952695568226414E-2"/>
        </c:manualLayout>
      </c:layout>
      <c:txPr>
        <a:bodyPr/>
        <a:lstStyle/>
        <a:p>
          <a:pPr>
            <a:defRPr sz="1400"/>
          </a:pPr>
          <a:endParaRPr lang="en-US"/>
        </a:p>
      </c:txPr>
    </c:legend>
    <c:plotVisOnly val="1"/>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style val="26"/>
  <c:chart>
    <c:autoTitleDeleted val="1"/>
    <c:plotArea>
      <c:layout/>
      <c:pieChart>
        <c:varyColors val="1"/>
        <c:ser>
          <c:idx val="0"/>
          <c:order val="0"/>
          <c:tx>
            <c:strRef>
              <c:f>'Enroll by Size'!$B$10</c:f>
              <c:strCache>
                <c:ptCount val="1"/>
                <c:pt idx="0">
                  <c:v># Enrollments</c:v>
                </c:pt>
              </c:strCache>
            </c:strRef>
          </c:tx>
          <c:dLbls>
            <c:txPr>
              <a:bodyPr/>
              <a:lstStyle/>
              <a:p>
                <a:pPr>
                  <a:defRPr sz="1800" b="1"/>
                </a:pPr>
                <a:endParaRPr lang="en-US"/>
              </a:p>
            </c:txPr>
            <c:dLblPos val="outEnd"/>
            <c:showCatName val="1"/>
            <c:showPercent val="1"/>
            <c:showLeaderLines val="1"/>
          </c:dLbls>
          <c:cat>
            <c:strRef>
              <c:f>'Enroll by Size'!$A$11:$A$13</c:f>
              <c:strCache>
                <c:ptCount val="3"/>
                <c:pt idx="0">
                  <c:v>Medium</c:v>
                </c:pt>
                <c:pt idx="1">
                  <c:v>Rural</c:v>
                </c:pt>
                <c:pt idx="2">
                  <c:v>Urban</c:v>
                </c:pt>
              </c:strCache>
            </c:strRef>
          </c:cat>
          <c:val>
            <c:numRef>
              <c:f>'Enroll by Size'!$B$11:$B$13</c:f>
              <c:numCache>
                <c:formatCode>General</c:formatCode>
                <c:ptCount val="3"/>
                <c:pt idx="0">
                  <c:v>748</c:v>
                </c:pt>
                <c:pt idx="1">
                  <c:v>3563</c:v>
                </c:pt>
                <c:pt idx="2">
                  <c:v>1520</c:v>
                </c:pt>
              </c:numCache>
            </c:numRef>
          </c:val>
        </c:ser>
        <c:firstSliceAng val="0"/>
      </c:pieChart>
    </c:plotArea>
    <c:plotVisOnly val="1"/>
  </c:chart>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style val="26"/>
  <c:chart>
    <c:autoTitleDeleted val="1"/>
    <c:plotArea>
      <c:layout/>
      <c:pieChart>
        <c:varyColors val="1"/>
        <c:ser>
          <c:idx val="0"/>
          <c:order val="0"/>
          <c:tx>
            <c:strRef>
              <c:f>'Enroll by Size'!$B$10</c:f>
              <c:strCache>
                <c:ptCount val="1"/>
                <c:pt idx="0">
                  <c:v># Enrollments</c:v>
                </c:pt>
              </c:strCache>
            </c:strRef>
          </c:tx>
          <c:dLbls>
            <c:txPr>
              <a:bodyPr/>
              <a:lstStyle/>
              <a:p>
                <a:pPr>
                  <a:defRPr sz="1800" b="1"/>
                </a:pPr>
                <a:endParaRPr lang="en-US"/>
              </a:p>
            </c:txPr>
            <c:dLblPos val="outEnd"/>
            <c:showCatName val="1"/>
            <c:showPercent val="1"/>
            <c:showLeaderLines val="1"/>
          </c:dLbls>
          <c:cat>
            <c:strRef>
              <c:f>'Enroll by Size'!$A$16:$A$18</c:f>
              <c:strCache>
                <c:ptCount val="3"/>
                <c:pt idx="0">
                  <c:v>Medium</c:v>
                </c:pt>
                <c:pt idx="1">
                  <c:v>Rural</c:v>
                </c:pt>
                <c:pt idx="2">
                  <c:v>Urban</c:v>
                </c:pt>
              </c:strCache>
            </c:strRef>
          </c:cat>
          <c:val>
            <c:numRef>
              <c:f>'Enroll by Size'!$B$16:$B$18</c:f>
              <c:numCache>
                <c:formatCode>General</c:formatCode>
                <c:ptCount val="3"/>
                <c:pt idx="0">
                  <c:v>61</c:v>
                </c:pt>
                <c:pt idx="1">
                  <c:v>666</c:v>
                </c:pt>
                <c:pt idx="2">
                  <c:v>410</c:v>
                </c:pt>
              </c:numCache>
            </c:numRef>
          </c:val>
        </c:ser>
        <c:firstSliceAng val="0"/>
      </c:pieChart>
    </c:plotArea>
    <c:plotVisOnly val="1"/>
  </c:chart>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style val="12"/>
  <c:chart>
    <c:title>
      <c:tx>
        <c:rich>
          <a:bodyPr/>
          <a:lstStyle/>
          <a:p>
            <a:pPr>
              <a:defRPr/>
            </a:pPr>
            <a:r>
              <a:rPr lang="en-US"/>
              <a:t>Top  10 Dual Credit Courses </a:t>
            </a:r>
          </a:p>
          <a:p>
            <a:pPr>
              <a:defRPr/>
            </a:pPr>
            <a:r>
              <a:rPr lang="en-US"/>
              <a:t>Fall 2010 – Spring 2011</a:t>
            </a:r>
          </a:p>
        </c:rich>
      </c:tx>
      <c:layout/>
    </c:title>
    <c:view3D>
      <c:rAngAx val="1"/>
    </c:view3D>
    <c:plotArea>
      <c:layout/>
      <c:bar3DChart>
        <c:barDir val="bar"/>
        <c:grouping val="stacked"/>
        <c:ser>
          <c:idx val="0"/>
          <c:order val="0"/>
          <c:tx>
            <c:strRef>
              <c:f>Sheet1!$B$1</c:f>
              <c:strCache>
                <c:ptCount val="1"/>
                <c:pt idx="0">
                  <c:v>Series 1</c:v>
                </c:pt>
              </c:strCache>
            </c:strRef>
          </c:tx>
          <c:cat>
            <c:strRef>
              <c:f>Sheet1!$A$2:$A$11</c:f>
              <c:strCache>
                <c:ptCount val="10"/>
                <c:pt idx="0">
                  <c:v>English III</c:v>
                </c:pt>
                <c:pt idx="1">
                  <c:v>US Government</c:v>
                </c:pt>
                <c:pt idx="2">
                  <c:v>Psychology</c:v>
                </c:pt>
                <c:pt idx="3">
                  <c:v>ST Social Studies</c:v>
                </c:pt>
                <c:pt idx="4">
                  <c:v>English IV</c:v>
                </c:pt>
                <c:pt idx="5">
                  <c:v>US History</c:v>
                </c:pt>
                <c:pt idx="6">
                  <c:v>Algebra II</c:v>
                </c:pt>
                <c:pt idx="7">
                  <c:v>Art History III</c:v>
                </c:pt>
                <c:pt idx="8">
                  <c:v>Sociology</c:v>
                </c:pt>
                <c:pt idx="9">
                  <c:v>IS Mathematics</c:v>
                </c:pt>
              </c:strCache>
            </c:strRef>
          </c:cat>
          <c:val>
            <c:numRef>
              <c:f>Sheet1!$B$2:$B$11</c:f>
              <c:numCache>
                <c:formatCode>General</c:formatCode>
                <c:ptCount val="10"/>
                <c:pt idx="0">
                  <c:v>406</c:v>
                </c:pt>
                <c:pt idx="1">
                  <c:v>405</c:v>
                </c:pt>
                <c:pt idx="2">
                  <c:v>359</c:v>
                </c:pt>
                <c:pt idx="3">
                  <c:v>292</c:v>
                </c:pt>
                <c:pt idx="4">
                  <c:v>270</c:v>
                </c:pt>
                <c:pt idx="5">
                  <c:v>239</c:v>
                </c:pt>
                <c:pt idx="6">
                  <c:v>170</c:v>
                </c:pt>
                <c:pt idx="7">
                  <c:v>98</c:v>
                </c:pt>
                <c:pt idx="8">
                  <c:v>37</c:v>
                </c:pt>
                <c:pt idx="9">
                  <c:v>18</c:v>
                </c:pt>
              </c:numCache>
            </c:numRef>
          </c:val>
        </c:ser>
        <c:gapWidth val="55"/>
        <c:gapDepth val="55"/>
        <c:shape val="cylinder"/>
        <c:axId val="93355008"/>
        <c:axId val="93360896"/>
        <c:axId val="0"/>
      </c:bar3DChart>
      <c:catAx>
        <c:axId val="93355008"/>
        <c:scaling>
          <c:orientation val="minMax"/>
        </c:scaling>
        <c:axPos val="l"/>
        <c:majorTickMark val="none"/>
        <c:tickLblPos val="nextTo"/>
        <c:crossAx val="93360896"/>
        <c:crosses val="autoZero"/>
        <c:auto val="1"/>
        <c:lblAlgn val="ctr"/>
        <c:lblOffset val="100"/>
      </c:catAx>
      <c:valAx>
        <c:axId val="93360896"/>
        <c:scaling>
          <c:orientation val="minMax"/>
        </c:scaling>
        <c:axPos val="b"/>
        <c:majorGridlines/>
        <c:numFmt formatCode="General" sourceLinked="1"/>
        <c:majorTickMark val="none"/>
        <c:tickLblPos val="nextTo"/>
        <c:crossAx val="93355008"/>
        <c:crosses val="autoZero"/>
        <c:crossBetween val="between"/>
      </c:valAx>
    </c:plotArea>
    <c:plotVisOnly val="1"/>
  </c:chart>
  <c:txPr>
    <a:bodyPr/>
    <a:lstStyle/>
    <a:p>
      <a:pPr>
        <a:defRPr sz="1800"/>
      </a:pPr>
      <a:endParaRPr lang="en-US"/>
    </a:p>
  </c:txPr>
  <c:externalData r:id="rId1"/>
</c:chartSpace>
</file>

<file path=ppt/drawings/drawing1.xml><?xml version="1.0" encoding="utf-8"?>
<c:userShapes xmlns:c="http://schemas.openxmlformats.org/drawingml/2006/chart">
  <cdr:relSizeAnchor xmlns:cdr="http://schemas.openxmlformats.org/drawingml/2006/chartDrawing">
    <cdr:from>
      <cdr:x>0.76458</cdr:x>
      <cdr:y>0.85417</cdr:y>
    </cdr:from>
    <cdr:to>
      <cdr:x>0.98333</cdr:x>
      <cdr:y>0.97917</cdr:y>
    </cdr:to>
    <cdr:sp macro="" textlink="">
      <cdr:nvSpPr>
        <cdr:cNvPr id="2" name="TextBox 1"/>
        <cdr:cNvSpPr txBox="1"/>
      </cdr:nvSpPr>
      <cdr:spPr>
        <a:xfrm xmlns:a="http://schemas.openxmlformats.org/drawingml/2006/main">
          <a:off x="3495675" y="2343150"/>
          <a:ext cx="1000125" cy="3429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a:t>11-11-2010</a:t>
          </a:r>
        </a:p>
      </cdr:txBody>
    </cdr:sp>
  </cdr:relSizeAnchor>
</c:userShapes>
</file>

<file path=ppt/drawings/drawing2.xml><?xml version="1.0" encoding="utf-8"?>
<c:userShapes xmlns:c="http://schemas.openxmlformats.org/drawingml/2006/chart">
  <cdr:relSizeAnchor xmlns:cdr="http://schemas.openxmlformats.org/drawingml/2006/chartDrawing">
    <cdr:from>
      <cdr:x>0.76458</cdr:x>
      <cdr:y>0.85417</cdr:y>
    </cdr:from>
    <cdr:to>
      <cdr:x>0.98333</cdr:x>
      <cdr:y>0.97917</cdr:y>
    </cdr:to>
    <cdr:sp macro="" textlink="">
      <cdr:nvSpPr>
        <cdr:cNvPr id="2" name="TextBox 1"/>
        <cdr:cNvSpPr txBox="1"/>
      </cdr:nvSpPr>
      <cdr:spPr>
        <a:xfrm xmlns:a="http://schemas.openxmlformats.org/drawingml/2006/main">
          <a:off x="3495675" y="2343150"/>
          <a:ext cx="1000125" cy="3429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a:t>11-11-2010</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2" y="0"/>
            <a:ext cx="3038475" cy="465138"/>
          </a:xfrm>
          <a:prstGeom prst="rect">
            <a:avLst/>
          </a:prstGeom>
          <a:noFill/>
          <a:ln w="9525">
            <a:noFill/>
            <a:miter lim="800000"/>
            <a:headEnd/>
            <a:tailEnd/>
          </a:ln>
        </p:spPr>
        <p:txBody>
          <a:bodyPr vert="horz" wrap="square" lIns="93144" tIns="46571" rIns="93144" bIns="46571" numCol="1" anchor="t" anchorCtr="0" compatLnSpc="1">
            <a:prstTxWarp prst="textNoShape">
              <a:avLst/>
            </a:prstTxWarp>
          </a:bodyPr>
          <a:lstStyle>
            <a:lvl1pPr defTabSz="930068">
              <a:defRPr sz="1200"/>
            </a:lvl1pPr>
          </a:lstStyle>
          <a:p>
            <a:endParaRPr lang="en-US" dirty="0"/>
          </a:p>
        </p:txBody>
      </p:sp>
      <p:sp>
        <p:nvSpPr>
          <p:cNvPr id="48131" name="Rectangle 3"/>
          <p:cNvSpPr>
            <a:spLocks noGrp="1" noChangeArrowheads="1"/>
          </p:cNvSpPr>
          <p:nvPr>
            <p:ph type="dt" sz="quarter" idx="1"/>
          </p:nvPr>
        </p:nvSpPr>
        <p:spPr bwMode="auto">
          <a:xfrm>
            <a:off x="3970340" y="0"/>
            <a:ext cx="3038475" cy="465138"/>
          </a:xfrm>
          <a:prstGeom prst="rect">
            <a:avLst/>
          </a:prstGeom>
          <a:noFill/>
          <a:ln w="9525">
            <a:noFill/>
            <a:miter lim="800000"/>
            <a:headEnd/>
            <a:tailEnd/>
          </a:ln>
        </p:spPr>
        <p:txBody>
          <a:bodyPr vert="horz" wrap="square" lIns="93144" tIns="46571" rIns="93144" bIns="46571" numCol="1" anchor="t" anchorCtr="0" compatLnSpc="1">
            <a:prstTxWarp prst="textNoShape">
              <a:avLst/>
            </a:prstTxWarp>
          </a:bodyPr>
          <a:lstStyle>
            <a:lvl1pPr algn="r" defTabSz="930068">
              <a:defRPr sz="1200"/>
            </a:lvl1pPr>
          </a:lstStyle>
          <a:p>
            <a:fld id="{364100B8-CE5E-4D71-8018-E4D3EF79B797}" type="datetimeFigureOut">
              <a:rPr lang="en-US"/>
              <a:pPr/>
              <a:t>11/18/2010</a:t>
            </a:fld>
            <a:endParaRPr lang="en-US" dirty="0"/>
          </a:p>
        </p:txBody>
      </p:sp>
      <p:sp>
        <p:nvSpPr>
          <p:cNvPr id="48133" name="Rectangle 5"/>
          <p:cNvSpPr>
            <a:spLocks noGrp="1" noChangeArrowheads="1"/>
          </p:cNvSpPr>
          <p:nvPr>
            <p:ph type="sldNum" sz="quarter" idx="3"/>
          </p:nvPr>
        </p:nvSpPr>
        <p:spPr bwMode="auto">
          <a:xfrm>
            <a:off x="3970340" y="8829675"/>
            <a:ext cx="3038475" cy="465138"/>
          </a:xfrm>
          <a:prstGeom prst="rect">
            <a:avLst/>
          </a:prstGeom>
          <a:noFill/>
          <a:ln w="9525">
            <a:noFill/>
            <a:miter lim="800000"/>
            <a:headEnd/>
            <a:tailEnd/>
          </a:ln>
        </p:spPr>
        <p:txBody>
          <a:bodyPr vert="horz" wrap="square" lIns="93144" tIns="46571" rIns="93144" bIns="46571" numCol="1" anchor="b" anchorCtr="0" compatLnSpc="1">
            <a:prstTxWarp prst="textNoShape">
              <a:avLst/>
            </a:prstTxWarp>
          </a:bodyPr>
          <a:lstStyle>
            <a:lvl1pPr algn="r" defTabSz="930068">
              <a:defRPr sz="1200"/>
            </a:lvl1pPr>
          </a:lstStyle>
          <a:p>
            <a:fld id="{E84F6615-EE03-4919-9401-C3264232C961}" type="slidenum">
              <a:rPr lang="en-US"/>
              <a:pPr/>
              <a:t>‹#›</a:t>
            </a:fld>
            <a:endParaRPr lang="en-US" dirty="0"/>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2" y="0"/>
            <a:ext cx="3038475" cy="465138"/>
          </a:xfrm>
          <a:prstGeom prst="rect">
            <a:avLst/>
          </a:prstGeom>
          <a:noFill/>
          <a:ln w="9525">
            <a:noFill/>
            <a:miter lim="800000"/>
            <a:headEnd/>
            <a:tailEnd/>
          </a:ln>
        </p:spPr>
        <p:txBody>
          <a:bodyPr vert="horz" wrap="square" lIns="93144" tIns="46571" rIns="93144" bIns="46571" numCol="1" anchor="t" anchorCtr="0" compatLnSpc="1">
            <a:prstTxWarp prst="textNoShape">
              <a:avLst/>
            </a:prstTxWarp>
          </a:bodyPr>
          <a:lstStyle>
            <a:lvl1pPr defTabSz="930068">
              <a:defRPr sz="1200">
                <a:latin typeface="Calibri" pitchFamily="34" charset="0"/>
              </a:defRPr>
            </a:lvl1pPr>
          </a:lstStyle>
          <a:p>
            <a:endParaRPr lang="en-US" dirty="0"/>
          </a:p>
        </p:txBody>
      </p:sp>
      <p:sp>
        <p:nvSpPr>
          <p:cNvPr id="3" name="Date Placeholder 2"/>
          <p:cNvSpPr>
            <a:spLocks noGrp="1"/>
          </p:cNvSpPr>
          <p:nvPr>
            <p:ph type="dt" idx="1"/>
          </p:nvPr>
        </p:nvSpPr>
        <p:spPr bwMode="auto">
          <a:xfrm>
            <a:off x="3970340" y="0"/>
            <a:ext cx="3038475" cy="465138"/>
          </a:xfrm>
          <a:prstGeom prst="rect">
            <a:avLst/>
          </a:prstGeom>
          <a:noFill/>
          <a:ln w="9525">
            <a:noFill/>
            <a:miter lim="800000"/>
            <a:headEnd/>
            <a:tailEnd/>
          </a:ln>
        </p:spPr>
        <p:txBody>
          <a:bodyPr vert="horz" wrap="square" lIns="93144" tIns="46571" rIns="93144" bIns="46571" numCol="1" anchor="t" anchorCtr="0" compatLnSpc="1">
            <a:prstTxWarp prst="textNoShape">
              <a:avLst/>
            </a:prstTxWarp>
          </a:bodyPr>
          <a:lstStyle>
            <a:lvl1pPr algn="r" defTabSz="930068">
              <a:defRPr sz="1200">
                <a:latin typeface="Calibri" pitchFamily="34" charset="0"/>
              </a:defRPr>
            </a:lvl1pPr>
          </a:lstStyle>
          <a:p>
            <a:fld id="{285E2C5D-DB6E-4CA7-950E-37669D31B47B}" type="datetimeFigureOut">
              <a:rPr lang="en-US"/>
              <a:pPr/>
              <a:t>11/18/2010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4830" tIns="47414" rIns="94830" bIns="47414" rtlCol="0" anchor="ctr"/>
          <a:lstStyle/>
          <a:p>
            <a:pPr lvl="0"/>
            <a:endParaRPr lang="en-US" noProof="0" dirty="0"/>
          </a:p>
        </p:txBody>
      </p:sp>
      <p:sp>
        <p:nvSpPr>
          <p:cNvPr id="5" name="Notes Placeholder 4"/>
          <p:cNvSpPr>
            <a:spLocks noGrp="1"/>
          </p:cNvSpPr>
          <p:nvPr>
            <p:ph type="body" sz="quarter" idx="3"/>
          </p:nvPr>
        </p:nvSpPr>
        <p:spPr bwMode="auto">
          <a:xfrm>
            <a:off x="701676" y="4416426"/>
            <a:ext cx="5607050" cy="4183063"/>
          </a:xfrm>
          <a:prstGeom prst="rect">
            <a:avLst/>
          </a:prstGeom>
          <a:noFill/>
          <a:ln w="9525">
            <a:noFill/>
            <a:miter lim="800000"/>
            <a:headEnd/>
            <a:tailEnd/>
          </a:ln>
        </p:spPr>
        <p:txBody>
          <a:bodyPr vert="horz" wrap="square" lIns="93144" tIns="46571" rIns="93144" bIns="4657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bwMode="auto">
          <a:xfrm>
            <a:off x="2" y="8829675"/>
            <a:ext cx="3038475" cy="465138"/>
          </a:xfrm>
          <a:prstGeom prst="rect">
            <a:avLst/>
          </a:prstGeom>
          <a:noFill/>
          <a:ln w="9525">
            <a:noFill/>
            <a:miter lim="800000"/>
            <a:headEnd/>
            <a:tailEnd/>
          </a:ln>
        </p:spPr>
        <p:txBody>
          <a:bodyPr vert="horz" wrap="square" lIns="93144" tIns="46571" rIns="93144" bIns="46571" numCol="1" anchor="b" anchorCtr="0" compatLnSpc="1">
            <a:prstTxWarp prst="textNoShape">
              <a:avLst/>
            </a:prstTxWarp>
          </a:bodyPr>
          <a:lstStyle>
            <a:lvl1pPr defTabSz="930068">
              <a:defRPr sz="1200">
                <a:latin typeface="Calibri" pitchFamily="34" charset="0"/>
              </a:defRPr>
            </a:lvl1pPr>
          </a:lstStyle>
          <a:p>
            <a:r>
              <a:rPr lang="en-US" dirty="0" smtClean="0"/>
              <a:t>April 2010</a:t>
            </a:r>
            <a:endParaRPr lang="en-US" dirty="0"/>
          </a:p>
        </p:txBody>
      </p:sp>
      <p:sp>
        <p:nvSpPr>
          <p:cNvPr id="7" name="Slide Number Placeholder 6"/>
          <p:cNvSpPr>
            <a:spLocks noGrp="1"/>
          </p:cNvSpPr>
          <p:nvPr>
            <p:ph type="sldNum" sz="quarter" idx="5"/>
          </p:nvPr>
        </p:nvSpPr>
        <p:spPr bwMode="auto">
          <a:xfrm>
            <a:off x="3970340" y="8829675"/>
            <a:ext cx="3038475" cy="465138"/>
          </a:xfrm>
          <a:prstGeom prst="rect">
            <a:avLst/>
          </a:prstGeom>
          <a:noFill/>
          <a:ln w="9525">
            <a:noFill/>
            <a:miter lim="800000"/>
            <a:headEnd/>
            <a:tailEnd/>
          </a:ln>
        </p:spPr>
        <p:txBody>
          <a:bodyPr vert="horz" wrap="square" lIns="93144" tIns="46571" rIns="93144" bIns="46571" numCol="1" anchor="b" anchorCtr="0" compatLnSpc="1">
            <a:prstTxWarp prst="textNoShape">
              <a:avLst/>
            </a:prstTxWarp>
          </a:bodyPr>
          <a:lstStyle>
            <a:lvl1pPr algn="r" defTabSz="930068">
              <a:defRPr sz="1200">
                <a:latin typeface="Calibri" pitchFamily="34" charset="0"/>
              </a:defRPr>
            </a:lvl1pPr>
          </a:lstStyle>
          <a:p>
            <a:fld id="{A83BC4E0-3E83-4635-B87D-F47423252DC6}" type="slidenum">
              <a:rPr lang="en-US"/>
              <a:pPr/>
              <a:t>‹#›</a:t>
            </a:fld>
            <a:endParaRPr lang="en-US" dirty="0"/>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r>
              <a:rPr lang="en-US" dirty="0" smtClean="0"/>
              <a:t>April 2010</a:t>
            </a:r>
            <a:endParaRPr lang="en-US" dirty="0"/>
          </a:p>
        </p:txBody>
      </p:sp>
      <p:sp>
        <p:nvSpPr>
          <p:cNvPr id="5" name="Slide Number Placeholder 4"/>
          <p:cNvSpPr>
            <a:spLocks noGrp="1"/>
          </p:cNvSpPr>
          <p:nvPr>
            <p:ph type="sldNum" sz="quarter" idx="11"/>
          </p:nvPr>
        </p:nvSpPr>
        <p:spPr/>
        <p:txBody>
          <a:bodyPr/>
          <a:lstStyle/>
          <a:p>
            <a:fld id="{A83BC4E0-3E83-4635-B87D-F47423252DC6}"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r>
              <a:rPr lang="en-US" dirty="0" smtClean="0"/>
              <a:t>April 2010</a:t>
            </a:r>
            <a:endParaRPr lang="en-US" dirty="0"/>
          </a:p>
        </p:txBody>
      </p:sp>
      <p:sp>
        <p:nvSpPr>
          <p:cNvPr id="5" name="Slide Number Placeholder 4"/>
          <p:cNvSpPr>
            <a:spLocks noGrp="1"/>
          </p:cNvSpPr>
          <p:nvPr>
            <p:ph type="sldNum" sz="quarter" idx="11"/>
          </p:nvPr>
        </p:nvSpPr>
        <p:spPr/>
        <p:txBody>
          <a:bodyPr/>
          <a:lstStyle/>
          <a:p>
            <a:fld id="{A83BC4E0-3E83-4635-B87D-F47423252DC6}"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Angela</a:t>
            </a:r>
            <a:endParaRPr lang="en-US" dirty="0"/>
          </a:p>
        </p:txBody>
      </p:sp>
      <p:sp>
        <p:nvSpPr>
          <p:cNvPr id="4" name="Footer Placeholder 3"/>
          <p:cNvSpPr>
            <a:spLocks noGrp="1"/>
          </p:cNvSpPr>
          <p:nvPr>
            <p:ph type="ftr" sz="quarter" idx="10"/>
          </p:nvPr>
        </p:nvSpPr>
        <p:spPr/>
        <p:txBody>
          <a:bodyPr/>
          <a:lstStyle/>
          <a:p>
            <a:r>
              <a:rPr lang="en-US" dirty="0" smtClean="0"/>
              <a:t>April 2010</a:t>
            </a:r>
            <a:endParaRPr lang="en-US" dirty="0"/>
          </a:p>
        </p:txBody>
      </p:sp>
      <p:sp>
        <p:nvSpPr>
          <p:cNvPr id="5" name="Slide Number Placeholder 4"/>
          <p:cNvSpPr>
            <a:spLocks noGrp="1"/>
          </p:cNvSpPr>
          <p:nvPr>
            <p:ph type="sldNum" sz="quarter" idx="11"/>
          </p:nvPr>
        </p:nvSpPr>
        <p:spPr/>
        <p:txBody>
          <a:bodyPr/>
          <a:lstStyle/>
          <a:p>
            <a:fld id="{A83BC4E0-3E83-4635-B87D-F47423252DC6}"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r>
              <a:rPr lang="en-US" dirty="0" smtClean="0"/>
              <a:t>April 2010</a:t>
            </a:r>
            <a:endParaRPr lang="en-US" dirty="0"/>
          </a:p>
        </p:txBody>
      </p:sp>
      <p:sp>
        <p:nvSpPr>
          <p:cNvPr id="5" name="Slide Number Placeholder 4"/>
          <p:cNvSpPr>
            <a:spLocks noGrp="1"/>
          </p:cNvSpPr>
          <p:nvPr>
            <p:ph type="sldNum" sz="quarter" idx="11"/>
          </p:nvPr>
        </p:nvSpPr>
        <p:spPr/>
        <p:txBody>
          <a:bodyPr/>
          <a:lstStyle/>
          <a:p>
            <a:fld id="{A83BC4E0-3E83-4635-B87D-F47423252DC6}"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Brent</a:t>
            </a:r>
            <a:endParaRPr lang="en-US" dirty="0"/>
          </a:p>
        </p:txBody>
      </p:sp>
      <p:sp>
        <p:nvSpPr>
          <p:cNvPr id="4" name="Footer Placeholder 3"/>
          <p:cNvSpPr>
            <a:spLocks noGrp="1"/>
          </p:cNvSpPr>
          <p:nvPr>
            <p:ph type="ftr" sz="quarter" idx="10"/>
          </p:nvPr>
        </p:nvSpPr>
        <p:spPr/>
        <p:txBody>
          <a:bodyPr/>
          <a:lstStyle/>
          <a:p>
            <a:r>
              <a:rPr lang="en-US" smtClean="0"/>
              <a:t>April 2010</a:t>
            </a:r>
            <a:endParaRPr lang="en-US" dirty="0"/>
          </a:p>
        </p:txBody>
      </p:sp>
      <p:sp>
        <p:nvSpPr>
          <p:cNvPr id="5" name="Slide Number Placeholder 4"/>
          <p:cNvSpPr>
            <a:spLocks noGrp="1"/>
          </p:cNvSpPr>
          <p:nvPr>
            <p:ph type="sldNum" sz="quarter" idx="11"/>
          </p:nvPr>
        </p:nvSpPr>
        <p:spPr/>
        <p:txBody>
          <a:bodyPr/>
          <a:lstStyle/>
          <a:p>
            <a:fld id="{A83BC4E0-3E83-4635-B87D-F47423252DC6}"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Angela</a:t>
            </a:r>
            <a:endParaRPr lang="en-US" dirty="0"/>
          </a:p>
        </p:txBody>
      </p:sp>
      <p:sp>
        <p:nvSpPr>
          <p:cNvPr id="4" name="Footer Placeholder 3"/>
          <p:cNvSpPr>
            <a:spLocks noGrp="1"/>
          </p:cNvSpPr>
          <p:nvPr>
            <p:ph type="ftr" sz="quarter" idx="10"/>
          </p:nvPr>
        </p:nvSpPr>
        <p:spPr/>
        <p:txBody>
          <a:bodyPr/>
          <a:lstStyle/>
          <a:p>
            <a:r>
              <a:rPr lang="en-US" dirty="0" smtClean="0"/>
              <a:t>April 2010</a:t>
            </a:r>
            <a:endParaRPr lang="en-US" dirty="0"/>
          </a:p>
        </p:txBody>
      </p:sp>
      <p:sp>
        <p:nvSpPr>
          <p:cNvPr id="5" name="Slide Number Placeholder 4"/>
          <p:cNvSpPr>
            <a:spLocks noGrp="1"/>
          </p:cNvSpPr>
          <p:nvPr>
            <p:ph type="sldNum" sz="quarter" idx="11"/>
          </p:nvPr>
        </p:nvSpPr>
        <p:spPr/>
        <p:txBody>
          <a:bodyPr/>
          <a:lstStyle/>
          <a:p>
            <a:fld id="{A83BC4E0-3E83-4635-B87D-F47423252DC6}"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Angela</a:t>
            </a:r>
            <a:endParaRPr lang="en-US" dirty="0"/>
          </a:p>
        </p:txBody>
      </p:sp>
      <p:sp>
        <p:nvSpPr>
          <p:cNvPr id="4" name="Footer Placeholder 3"/>
          <p:cNvSpPr>
            <a:spLocks noGrp="1"/>
          </p:cNvSpPr>
          <p:nvPr>
            <p:ph type="ftr" sz="quarter" idx="10"/>
          </p:nvPr>
        </p:nvSpPr>
        <p:spPr/>
        <p:txBody>
          <a:bodyPr/>
          <a:lstStyle/>
          <a:p>
            <a:r>
              <a:rPr lang="en-US" dirty="0" smtClean="0"/>
              <a:t>April 2010</a:t>
            </a:r>
            <a:endParaRPr lang="en-US" dirty="0"/>
          </a:p>
        </p:txBody>
      </p:sp>
      <p:sp>
        <p:nvSpPr>
          <p:cNvPr id="5" name="Slide Number Placeholder 4"/>
          <p:cNvSpPr>
            <a:spLocks noGrp="1"/>
          </p:cNvSpPr>
          <p:nvPr>
            <p:ph type="sldNum" sz="quarter" idx="11"/>
          </p:nvPr>
        </p:nvSpPr>
        <p:spPr/>
        <p:txBody>
          <a:bodyPr/>
          <a:lstStyle/>
          <a:p>
            <a:fld id="{A83BC4E0-3E83-4635-B87D-F47423252DC6}"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5CFA1F-066D-4909-8502-4FA88DBC3125}"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dirty="0" smtClean="0"/>
              <a:t>Although our numbers started out small, we are definitely GROWING!</a:t>
            </a:r>
          </a:p>
          <a:p>
            <a:pPr>
              <a:spcBef>
                <a:spcPct val="0"/>
              </a:spcBef>
              <a:buFontTx/>
              <a:buChar char="•"/>
            </a:pPr>
            <a:r>
              <a:rPr lang="en-US" dirty="0" smtClean="0"/>
              <a:t> Blue = high school courses;  Red= dual credit courses</a:t>
            </a:r>
          </a:p>
          <a:p>
            <a:pPr>
              <a:spcBef>
                <a:spcPct val="0"/>
              </a:spcBef>
              <a:buFontTx/>
              <a:buNone/>
            </a:pPr>
            <a:endParaRPr lang="en-US" dirty="0" smtClean="0"/>
          </a:p>
          <a:p>
            <a:pPr>
              <a:spcBef>
                <a:spcPct val="0"/>
              </a:spcBef>
              <a:buFontTx/>
              <a:buChar char="•"/>
            </a:pPr>
            <a:r>
              <a:rPr lang="en-US" dirty="0" smtClean="0"/>
              <a:t>Spring and Summer 09 semesters – Fee Based</a:t>
            </a:r>
          </a:p>
          <a:p>
            <a:pPr>
              <a:spcBef>
                <a:spcPct val="0"/>
              </a:spcBef>
              <a:buFontTx/>
              <a:buNone/>
            </a:pPr>
            <a:endParaRPr lang="en-US" dirty="0" smtClean="0"/>
          </a:p>
          <a:p>
            <a:pPr>
              <a:spcBef>
                <a:spcPct val="0"/>
              </a:spcBef>
              <a:buFontTx/>
              <a:buChar char="•"/>
            </a:pPr>
            <a:r>
              <a:rPr lang="en-US" dirty="0" smtClean="0"/>
              <a:t>In Fall of 2009 TxVSN added courses to the catalog from the dual credit course pilot, and received the virtual school allotment funding from the 81</a:t>
            </a:r>
            <a:r>
              <a:rPr lang="en-US" baseline="30000" dirty="0" smtClean="0"/>
              <a:t>st</a:t>
            </a:r>
            <a:r>
              <a:rPr lang="en-US" dirty="0" smtClean="0"/>
              <a:t> legislature</a:t>
            </a:r>
          </a:p>
          <a:p>
            <a:pPr>
              <a:spcBef>
                <a:spcPct val="0"/>
              </a:spcBef>
              <a:buFontTx/>
              <a:buNone/>
            </a:pPr>
            <a:endParaRPr lang="en-US" dirty="0" smtClean="0"/>
          </a:p>
          <a:p>
            <a:pPr>
              <a:spcBef>
                <a:spcPct val="0"/>
              </a:spcBef>
              <a:buFont typeface="Arial" pitchFamily="34" charset="0"/>
              <a:buChar char="•"/>
            </a:pPr>
            <a:r>
              <a:rPr lang="en-US" baseline="0" dirty="0" smtClean="0"/>
              <a:t>  Fall 2009 = 471;   Spring 2010 = 1,216 ;   Summer 2010 = 2,652;   Fall 3,839 as of last Friday</a:t>
            </a:r>
          </a:p>
          <a:p>
            <a:pPr>
              <a:spcBef>
                <a:spcPct val="0"/>
              </a:spcBef>
              <a:buFont typeface="Arial" pitchFamily="34" charset="0"/>
              <a:buNone/>
            </a:pPr>
            <a:endParaRPr lang="en-US" dirty="0" smtClean="0"/>
          </a:p>
          <a:p>
            <a:pPr>
              <a:spcBef>
                <a:spcPct val="0"/>
              </a:spcBef>
              <a:buFontTx/>
              <a:buChar char="•"/>
            </a:pPr>
            <a:r>
              <a:rPr lang="en-US" dirty="0" smtClean="0"/>
              <a:t>Fall 2010 data </a:t>
            </a:r>
            <a:r>
              <a:rPr lang="en-US" baseline="0" dirty="0" smtClean="0"/>
              <a:t> - Courses still enrolling:  Last high School enrollments close middle of October, Dual Credit early November.</a:t>
            </a:r>
          </a:p>
          <a:p>
            <a:pPr>
              <a:spcBef>
                <a:spcPct val="0"/>
              </a:spcBef>
              <a:buFontTx/>
              <a:buChar char="•"/>
            </a:pPr>
            <a:endParaRPr lang="en-US" dirty="0" smtClean="0"/>
          </a:p>
          <a:p>
            <a:pPr>
              <a:spcBef>
                <a:spcPct val="0"/>
              </a:spcBef>
              <a:buFontTx/>
              <a:buChar char="•"/>
            </a:pPr>
            <a:endParaRPr lang="en-US" dirty="0" smtClean="0"/>
          </a:p>
          <a:p>
            <a:endParaRPr lang="en-US" dirty="0"/>
          </a:p>
        </p:txBody>
      </p:sp>
      <p:sp>
        <p:nvSpPr>
          <p:cNvPr id="4" name="Footer Placeholder 3"/>
          <p:cNvSpPr>
            <a:spLocks noGrp="1"/>
          </p:cNvSpPr>
          <p:nvPr>
            <p:ph type="ftr" sz="quarter" idx="10"/>
          </p:nvPr>
        </p:nvSpPr>
        <p:spPr/>
        <p:txBody>
          <a:bodyPr/>
          <a:lstStyle/>
          <a:p>
            <a:r>
              <a:rPr lang="en-US" smtClean="0">
                <a:solidFill>
                  <a:prstClr val="black"/>
                </a:solidFill>
              </a:rPr>
              <a:t>April 2010</a:t>
            </a:r>
            <a:endParaRPr lang="en-US" dirty="0">
              <a:solidFill>
                <a:prstClr val="black"/>
              </a:solidFill>
            </a:endParaRPr>
          </a:p>
        </p:txBody>
      </p:sp>
      <p:sp>
        <p:nvSpPr>
          <p:cNvPr id="5" name="Slide Number Placeholder 4"/>
          <p:cNvSpPr>
            <a:spLocks noGrp="1"/>
          </p:cNvSpPr>
          <p:nvPr>
            <p:ph type="sldNum" sz="quarter" idx="11"/>
          </p:nvPr>
        </p:nvSpPr>
        <p:spPr/>
        <p:txBody>
          <a:bodyPr/>
          <a:lstStyle/>
          <a:p>
            <a:fld id="{A83BC4E0-3E83-4635-B87D-F47423252DC6}" type="slidenum">
              <a:rPr lang="en-US" smtClean="0">
                <a:solidFill>
                  <a:prstClr val="black"/>
                </a:solidFill>
              </a:rPr>
              <a:pPr/>
              <a:t>17</a:t>
            </a:fld>
            <a:endParaRPr lang="en-US" dirty="0">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r>
              <a:rPr lang="en-US" smtClean="0"/>
              <a:t>April 2010</a:t>
            </a:r>
            <a:endParaRPr lang="en-US" dirty="0"/>
          </a:p>
        </p:txBody>
      </p:sp>
      <p:sp>
        <p:nvSpPr>
          <p:cNvPr id="5" name="Slide Number Placeholder 4"/>
          <p:cNvSpPr>
            <a:spLocks noGrp="1"/>
          </p:cNvSpPr>
          <p:nvPr>
            <p:ph type="sldNum" sz="quarter" idx="11"/>
          </p:nvPr>
        </p:nvSpPr>
        <p:spPr/>
        <p:txBody>
          <a:bodyPr/>
          <a:lstStyle/>
          <a:p>
            <a:fld id="{A83BC4E0-3E83-4635-B87D-F47423252DC6}"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r>
              <a:rPr lang="en-US" smtClean="0"/>
              <a:t>April 2010</a:t>
            </a:r>
            <a:endParaRPr lang="en-US" dirty="0"/>
          </a:p>
        </p:txBody>
      </p:sp>
      <p:sp>
        <p:nvSpPr>
          <p:cNvPr id="5" name="Slide Number Placeholder 4"/>
          <p:cNvSpPr>
            <a:spLocks noGrp="1"/>
          </p:cNvSpPr>
          <p:nvPr>
            <p:ph type="sldNum" sz="quarter" idx="11"/>
          </p:nvPr>
        </p:nvSpPr>
        <p:spPr/>
        <p:txBody>
          <a:bodyPr/>
          <a:lstStyle/>
          <a:p>
            <a:fld id="{A83BC4E0-3E83-4635-B87D-F47423252DC6}"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a:spLocks noGrp="1"/>
          </p:cNvSpPr>
          <p:nvPr>
            <p:ph type="sldNum" sz="quarter" idx="5"/>
          </p:nvPr>
        </p:nvSpPr>
        <p:spPr>
          <a:ln/>
        </p:spPr>
        <p:txBody>
          <a:bodyPr/>
          <a:lstStyle/>
          <a:p>
            <a:fld id="{62BFE61C-C3A8-47D4-8181-B88CB14F4CB5}" type="slidenum">
              <a:rPr lang="en-US"/>
              <a:pPr/>
              <a:t>2</a:t>
            </a:fld>
            <a:endParaRPr lang="en-US" dirty="0"/>
          </a:p>
        </p:txBody>
      </p:sp>
      <p:sp>
        <p:nvSpPr>
          <p:cNvPr id="29698" name="Rectangle 2"/>
          <p:cNvSpPr>
            <a:spLocks noGrp="1" noRot="1" noChangeAspect="1" noTextEdit="1"/>
          </p:cNvSpPr>
          <p:nvPr>
            <p:ph type="sldImg"/>
          </p:nvPr>
        </p:nvSpPr>
        <p:spPr bwMode="auto">
          <a:noFill/>
          <a:ln>
            <a:solidFill>
              <a:srgbClr val="000000"/>
            </a:solidFill>
            <a:miter lim="800000"/>
            <a:headEnd/>
            <a:tailEnd/>
          </a:ln>
        </p:spPr>
      </p:sp>
      <p:sp>
        <p:nvSpPr>
          <p:cNvPr id="29699" name="Rectangle 3"/>
          <p:cNvSpPr>
            <a:spLocks noGrp="1"/>
          </p:cNvSpPr>
          <p:nvPr>
            <p:ph type="body" idx="1"/>
          </p:nvPr>
        </p:nvSpPr>
        <p:spPr/>
        <p:txBody>
          <a:bodyPr/>
          <a:lstStyle/>
          <a:p>
            <a:r>
              <a:rPr lang="en-US" dirty="0" smtClean="0"/>
              <a:t>Brent</a:t>
            </a:r>
          </a:p>
        </p:txBody>
      </p:sp>
      <p:sp>
        <p:nvSpPr>
          <p:cNvPr id="7" name="Footer Placeholder 6"/>
          <p:cNvSpPr>
            <a:spLocks noGrp="1"/>
          </p:cNvSpPr>
          <p:nvPr>
            <p:ph type="ftr" sz="quarter" idx="10"/>
          </p:nvPr>
        </p:nvSpPr>
        <p:spPr/>
        <p:txBody>
          <a:bodyPr/>
          <a:lstStyle/>
          <a:p>
            <a:r>
              <a:rPr lang="en-US" dirty="0" smtClean="0"/>
              <a:t>April 2010</a:t>
            </a:r>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Angela</a:t>
            </a:r>
            <a:endParaRPr lang="en-US" dirty="0"/>
          </a:p>
        </p:txBody>
      </p:sp>
      <p:sp>
        <p:nvSpPr>
          <p:cNvPr id="4" name="Footer Placeholder 3"/>
          <p:cNvSpPr>
            <a:spLocks noGrp="1"/>
          </p:cNvSpPr>
          <p:nvPr>
            <p:ph type="ftr" sz="quarter" idx="10"/>
          </p:nvPr>
        </p:nvSpPr>
        <p:spPr/>
        <p:txBody>
          <a:bodyPr/>
          <a:lstStyle/>
          <a:p>
            <a:r>
              <a:rPr lang="en-US" dirty="0" smtClean="0"/>
              <a:t>April 2010</a:t>
            </a:r>
            <a:endParaRPr lang="en-US" dirty="0"/>
          </a:p>
        </p:txBody>
      </p:sp>
      <p:sp>
        <p:nvSpPr>
          <p:cNvPr id="5" name="Slide Number Placeholder 4"/>
          <p:cNvSpPr>
            <a:spLocks noGrp="1"/>
          </p:cNvSpPr>
          <p:nvPr>
            <p:ph type="sldNum" sz="quarter" idx="11"/>
          </p:nvPr>
        </p:nvSpPr>
        <p:spPr/>
        <p:txBody>
          <a:bodyPr/>
          <a:lstStyle/>
          <a:p>
            <a:fld id="{A83BC4E0-3E83-4635-B87D-F47423252DC6}"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Brent</a:t>
            </a:r>
            <a:endParaRPr lang="en-US" dirty="0"/>
          </a:p>
        </p:txBody>
      </p:sp>
      <p:sp>
        <p:nvSpPr>
          <p:cNvPr id="4" name="Footer Placeholder 3"/>
          <p:cNvSpPr>
            <a:spLocks noGrp="1"/>
          </p:cNvSpPr>
          <p:nvPr>
            <p:ph type="ftr" sz="quarter" idx="10"/>
          </p:nvPr>
        </p:nvSpPr>
        <p:spPr/>
        <p:txBody>
          <a:bodyPr/>
          <a:lstStyle/>
          <a:p>
            <a:r>
              <a:rPr lang="en-US" dirty="0" smtClean="0"/>
              <a:t>April 2010</a:t>
            </a:r>
            <a:endParaRPr lang="en-US" dirty="0"/>
          </a:p>
        </p:txBody>
      </p:sp>
      <p:sp>
        <p:nvSpPr>
          <p:cNvPr id="5" name="Slide Number Placeholder 4"/>
          <p:cNvSpPr>
            <a:spLocks noGrp="1"/>
          </p:cNvSpPr>
          <p:nvPr>
            <p:ph type="sldNum" sz="quarter" idx="11"/>
          </p:nvPr>
        </p:nvSpPr>
        <p:spPr/>
        <p:txBody>
          <a:bodyPr/>
          <a:lstStyle/>
          <a:p>
            <a:fld id="{A83BC4E0-3E83-4635-B87D-F47423252DC6}"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Brent</a:t>
            </a:r>
            <a:endParaRPr lang="en-US" dirty="0"/>
          </a:p>
        </p:txBody>
      </p:sp>
      <p:sp>
        <p:nvSpPr>
          <p:cNvPr id="4" name="Footer Placeholder 3"/>
          <p:cNvSpPr>
            <a:spLocks noGrp="1"/>
          </p:cNvSpPr>
          <p:nvPr>
            <p:ph type="ftr" sz="quarter" idx="10"/>
          </p:nvPr>
        </p:nvSpPr>
        <p:spPr/>
        <p:txBody>
          <a:bodyPr/>
          <a:lstStyle/>
          <a:p>
            <a:r>
              <a:rPr lang="en-US" smtClean="0"/>
              <a:t>April 2010</a:t>
            </a:r>
            <a:endParaRPr lang="en-US" dirty="0"/>
          </a:p>
        </p:txBody>
      </p:sp>
      <p:sp>
        <p:nvSpPr>
          <p:cNvPr id="5" name="Slide Number Placeholder 4"/>
          <p:cNvSpPr>
            <a:spLocks noGrp="1"/>
          </p:cNvSpPr>
          <p:nvPr>
            <p:ph type="sldNum" sz="quarter" idx="11"/>
          </p:nvPr>
        </p:nvSpPr>
        <p:spPr/>
        <p:txBody>
          <a:bodyPr/>
          <a:lstStyle/>
          <a:p>
            <a:fld id="{A83BC4E0-3E83-4635-B87D-F47423252DC6}"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Angela</a:t>
            </a:r>
            <a:endParaRPr lang="en-US" dirty="0"/>
          </a:p>
        </p:txBody>
      </p:sp>
      <p:sp>
        <p:nvSpPr>
          <p:cNvPr id="4" name="Footer Placeholder 3"/>
          <p:cNvSpPr>
            <a:spLocks noGrp="1"/>
          </p:cNvSpPr>
          <p:nvPr>
            <p:ph type="ftr" sz="quarter" idx="10"/>
          </p:nvPr>
        </p:nvSpPr>
        <p:spPr/>
        <p:txBody>
          <a:bodyPr/>
          <a:lstStyle/>
          <a:p>
            <a:r>
              <a:rPr lang="en-US" smtClean="0"/>
              <a:t>April 2010</a:t>
            </a:r>
            <a:endParaRPr lang="en-US" dirty="0"/>
          </a:p>
        </p:txBody>
      </p:sp>
      <p:sp>
        <p:nvSpPr>
          <p:cNvPr id="5" name="Slide Number Placeholder 4"/>
          <p:cNvSpPr>
            <a:spLocks noGrp="1"/>
          </p:cNvSpPr>
          <p:nvPr>
            <p:ph type="sldNum" sz="quarter" idx="11"/>
          </p:nvPr>
        </p:nvSpPr>
        <p:spPr/>
        <p:txBody>
          <a:bodyPr/>
          <a:lstStyle/>
          <a:p>
            <a:fld id="{A83BC4E0-3E83-4635-B87D-F47423252DC6}"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Brent</a:t>
            </a:r>
          </a:p>
          <a:p>
            <a:endParaRPr lang="en-US" dirty="0"/>
          </a:p>
        </p:txBody>
      </p:sp>
      <p:sp>
        <p:nvSpPr>
          <p:cNvPr id="4" name="Footer Placeholder 3"/>
          <p:cNvSpPr>
            <a:spLocks noGrp="1"/>
          </p:cNvSpPr>
          <p:nvPr>
            <p:ph type="ftr" sz="quarter" idx="10"/>
          </p:nvPr>
        </p:nvSpPr>
        <p:spPr/>
        <p:txBody>
          <a:bodyPr/>
          <a:lstStyle/>
          <a:p>
            <a:r>
              <a:rPr lang="en-US" smtClean="0"/>
              <a:t>April 2010</a:t>
            </a:r>
            <a:endParaRPr lang="en-US" dirty="0"/>
          </a:p>
        </p:txBody>
      </p:sp>
      <p:sp>
        <p:nvSpPr>
          <p:cNvPr id="5" name="Slide Number Placeholder 4"/>
          <p:cNvSpPr>
            <a:spLocks noGrp="1"/>
          </p:cNvSpPr>
          <p:nvPr>
            <p:ph type="sldNum" sz="quarter" idx="11"/>
          </p:nvPr>
        </p:nvSpPr>
        <p:spPr/>
        <p:txBody>
          <a:bodyPr/>
          <a:lstStyle/>
          <a:p>
            <a:fld id="{A83BC4E0-3E83-4635-B87D-F47423252DC6}"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Brent</a:t>
            </a:r>
          </a:p>
          <a:p>
            <a:endParaRPr lang="en-US" dirty="0"/>
          </a:p>
        </p:txBody>
      </p:sp>
      <p:sp>
        <p:nvSpPr>
          <p:cNvPr id="4" name="Footer Placeholder 3"/>
          <p:cNvSpPr>
            <a:spLocks noGrp="1"/>
          </p:cNvSpPr>
          <p:nvPr>
            <p:ph type="ftr" sz="quarter" idx="10"/>
          </p:nvPr>
        </p:nvSpPr>
        <p:spPr/>
        <p:txBody>
          <a:bodyPr/>
          <a:lstStyle/>
          <a:p>
            <a:r>
              <a:rPr lang="en-US" smtClean="0"/>
              <a:t>April 2010</a:t>
            </a:r>
            <a:endParaRPr lang="en-US" dirty="0"/>
          </a:p>
        </p:txBody>
      </p:sp>
      <p:sp>
        <p:nvSpPr>
          <p:cNvPr id="5" name="Slide Number Placeholder 4"/>
          <p:cNvSpPr>
            <a:spLocks noGrp="1"/>
          </p:cNvSpPr>
          <p:nvPr>
            <p:ph type="sldNum" sz="quarter" idx="11"/>
          </p:nvPr>
        </p:nvSpPr>
        <p:spPr/>
        <p:txBody>
          <a:bodyPr/>
          <a:lstStyle/>
          <a:p>
            <a:fld id="{A83BC4E0-3E83-4635-B87D-F47423252DC6}"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r>
              <a:rPr lang="en-US" smtClean="0"/>
              <a:t>April 2010</a:t>
            </a:r>
            <a:endParaRPr lang="en-US" dirty="0"/>
          </a:p>
        </p:txBody>
      </p:sp>
      <p:sp>
        <p:nvSpPr>
          <p:cNvPr id="5" name="Slide Number Placeholder 4"/>
          <p:cNvSpPr>
            <a:spLocks noGrp="1"/>
          </p:cNvSpPr>
          <p:nvPr>
            <p:ph type="sldNum" sz="quarter" idx="11"/>
          </p:nvPr>
        </p:nvSpPr>
        <p:spPr/>
        <p:txBody>
          <a:bodyPr/>
          <a:lstStyle/>
          <a:p>
            <a:fld id="{A83BC4E0-3E83-4635-B87D-F47423252DC6}"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Brent</a:t>
            </a:r>
            <a:endParaRPr lang="en-US" dirty="0"/>
          </a:p>
        </p:txBody>
      </p:sp>
      <p:sp>
        <p:nvSpPr>
          <p:cNvPr id="4" name="Footer Placeholder 3"/>
          <p:cNvSpPr>
            <a:spLocks noGrp="1"/>
          </p:cNvSpPr>
          <p:nvPr>
            <p:ph type="ftr" sz="quarter" idx="10"/>
          </p:nvPr>
        </p:nvSpPr>
        <p:spPr/>
        <p:txBody>
          <a:bodyPr/>
          <a:lstStyle/>
          <a:p>
            <a:r>
              <a:rPr lang="en-US" smtClean="0"/>
              <a:t>April 2010</a:t>
            </a:r>
            <a:endParaRPr lang="en-US" dirty="0"/>
          </a:p>
        </p:txBody>
      </p:sp>
      <p:sp>
        <p:nvSpPr>
          <p:cNvPr id="5" name="Slide Number Placeholder 4"/>
          <p:cNvSpPr>
            <a:spLocks noGrp="1"/>
          </p:cNvSpPr>
          <p:nvPr>
            <p:ph type="sldNum" sz="quarter" idx="11"/>
          </p:nvPr>
        </p:nvSpPr>
        <p:spPr/>
        <p:txBody>
          <a:bodyPr/>
          <a:lstStyle/>
          <a:p>
            <a:fld id="{A83BC4E0-3E83-4635-B87D-F47423252DC6}"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r>
              <a:rPr lang="en-US" smtClean="0"/>
              <a:t>April 2010</a:t>
            </a:r>
            <a:endParaRPr lang="en-US" dirty="0"/>
          </a:p>
        </p:txBody>
      </p:sp>
      <p:sp>
        <p:nvSpPr>
          <p:cNvPr id="5" name="Slide Number Placeholder 4"/>
          <p:cNvSpPr>
            <a:spLocks noGrp="1"/>
          </p:cNvSpPr>
          <p:nvPr>
            <p:ph type="sldNum" sz="quarter" idx="11"/>
          </p:nvPr>
        </p:nvSpPr>
        <p:spPr/>
        <p:txBody>
          <a:bodyPr/>
          <a:lstStyle/>
          <a:p>
            <a:fld id="{A83BC4E0-3E83-4635-B87D-F47423252DC6}"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r>
              <a:rPr lang="en-US" dirty="0" smtClean="0"/>
              <a:t>April 2010</a:t>
            </a:r>
            <a:endParaRPr lang="en-US" dirty="0"/>
          </a:p>
        </p:txBody>
      </p:sp>
      <p:sp>
        <p:nvSpPr>
          <p:cNvPr id="5" name="Slide Number Placeholder 4"/>
          <p:cNvSpPr>
            <a:spLocks noGrp="1"/>
          </p:cNvSpPr>
          <p:nvPr>
            <p:ph type="sldNum" sz="quarter" idx="11"/>
          </p:nvPr>
        </p:nvSpPr>
        <p:spPr/>
        <p:txBody>
          <a:bodyPr/>
          <a:lstStyle/>
          <a:p>
            <a:fld id="{A83BC4E0-3E83-4635-B87D-F47423252DC6}" type="slidenum">
              <a:rPr lang="en-US" smtClean="0"/>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a:spLocks noGrp="1"/>
          </p:cNvSpPr>
          <p:nvPr>
            <p:ph type="sldNum" sz="quarter" idx="5"/>
          </p:nvPr>
        </p:nvSpPr>
        <p:spPr>
          <a:ln/>
        </p:spPr>
        <p:txBody>
          <a:bodyPr/>
          <a:lstStyle/>
          <a:p>
            <a:fld id="{481A0A76-475E-4B2C-ADC6-2827F0EBAA41}" type="slidenum">
              <a:rPr lang="en-US"/>
              <a:pPr/>
              <a:t>3</a:t>
            </a:fld>
            <a:endParaRPr lang="en-US" dirty="0"/>
          </a:p>
        </p:txBody>
      </p:sp>
      <p:sp>
        <p:nvSpPr>
          <p:cNvPr id="3379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5" name="Rectangle 3"/>
          <p:cNvSpPr>
            <a:spLocks noGrp="1" noChangeArrowheads="1"/>
          </p:cNvSpPr>
          <p:nvPr>
            <p:ph type="body" idx="1"/>
          </p:nvPr>
        </p:nvSpPr>
        <p:spPr/>
        <p:txBody>
          <a:bodyPr/>
          <a:lstStyle/>
          <a:p>
            <a:pPr marL="236485" indent="-236485" eaLnBrk="1" hangingPunct="1">
              <a:spcBef>
                <a:spcPct val="0"/>
              </a:spcBef>
            </a:pPr>
            <a:r>
              <a:rPr lang="en-US" b="1" dirty="0" smtClean="0"/>
              <a:t>ANGELA</a:t>
            </a:r>
          </a:p>
          <a:p>
            <a:pPr marL="236485" indent="-236485" eaLnBrk="1" hangingPunct="1">
              <a:spcBef>
                <a:spcPct val="0"/>
              </a:spcBef>
            </a:pPr>
            <a:endParaRPr lang="en-US" b="1" dirty="0" smtClean="0"/>
          </a:p>
          <a:p>
            <a:pPr marL="236485" indent="-236485" eaLnBrk="1" hangingPunct="1">
              <a:spcBef>
                <a:spcPct val="0"/>
              </a:spcBef>
            </a:pPr>
            <a:r>
              <a:rPr lang="en-US" b="1" dirty="0" smtClean="0"/>
              <a:t>Our history is short, but going to give some background…one needs to know where the TxVSN has been to understand where it’s going:</a:t>
            </a:r>
          </a:p>
          <a:p>
            <a:pPr marL="236485" indent="-236485" eaLnBrk="1" hangingPunct="1">
              <a:spcBef>
                <a:spcPct val="0"/>
              </a:spcBef>
              <a:buFontTx/>
              <a:buChar char="•"/>
            </a:pPr>
            <a:r>
              <a:rPr lang="en-US" dirty="0" smtClean="0"/>
              <a:t>The TxVSN was authorized by Senate Bill 1788 of the 80</a:t>
            </a:r>
            <a:r>
              <a:rPr lang="en-US" baseline="30000" dirty="0" smtClean="0"/>
              <a:t>th</a:t>
            </a:r>
            <a:r>
              <a:rPr lang="en-US" dirty="0" smtClean="0"/>
              <a:t> Legislature. </a:t>
            </a:r>
          </a:p>
          <a:p>
            <a:pPr marL="236485" indent="-236485" eaLnBrk="1" hangingPunct="1">
              <a:spcBef>
                <a:spcPct val="0"/>
              </a:spcBef>
              <a:buFontTx/>
              <a:buChar char="•"/>
            </a:pPr>
            <a:r>
              <a:rPr lang="en-US" dirty="0" smtClean="0"/>
              <a:t>Directed the TEA to establish state virtual school which we call the Texas Virtual School Network or TxVSN</a:t>
            </a:r>
          </a:p>
          <a:p>
            <a:pPr marL="236485" indent="-236485" eaLnBrk="1" hangingPunct="1">
              <a:spcBef>
                <a:spcPct val="0"/>
              </a:spcBef>
              <a:buFontTx/>
              <a:buChar char="•"/>
            </a:pPr>
            <a:r>
              <a:rPr lang="en-US" dirty="0" smtClean="0"/>
              <a:t>Instead of developing or purchasing courses as many state virtual schools do, the legislation directed the TEA to leverage courses that we already available from school districts, open-enrollment charter schools, Education Service Centers, and public and private higher education institutions.</a:t>
            </a:r>
          </a:p>
          <a:p>
            <a:pPr marL="236485" indent="-236485" eaLnBrk="1" hangingPunct="1">
              <a:spcBef>
                <a:spcPct val="0"/>
              </a:spcBef>
              <a:buFontTx/>
              <a:buChar char="•"/>
            </a:pPr>
            <a:r>
              <a:rPr lang="en-US" dirty="0" smtClean="0"/>
              <a:t>Prior to inclusion in the TxVSN catalog, the TEA must ensure that courses are aligned to the Texas Essential Knowledge and Skills, as well as, the iNACOL National Standards for Online Courses. </a:t>
            </a:r>
          </a:p>
          <a:p>
            <a:pPr marL="236485" indent="-236485" eaLnBrk="1" hangingPunct="1">
              <a:spcBef>
                <a:spcPct val="0"/>
              </a:spcBef>
              <a:buFontTx/>
              <a:buChar char="•"/>
            </a:pPr>
            <a:r>
              <a:rPr lang="en-US" dirty="0" smtClean="0"/>
              <a:t>To be considered for the catalog, the course must meet the definition for an “electronic course” </a:t>
            </a:r>
          </a:p>
          <a:p>
            <a:pPr marL="1184011" lvl="2" indent="-236485" eaLnBrk="1" hangingPunct="1">
              <a:spcBef>
                <a:spcPct val="0"/>
              </a:spcBef>
              <a:buFontTx/>
              <a:buChar char="•"/>
            </a:pPr>
            <a:r>
              <a:rPr lang="en-US" dirty="0" smtClean="0"/>
              <a:t>instruction and content are delivered primarily over the Internet and</a:t>
            </a:r>
          </a:p>
          <a:p>
            <a:pPr marL="1184011" lvl="2" indent="-236485" eaLnBrk="1" hangingPunct="1">
              <a:spcBef>
                <a:spcPct val="0"/>
              </a:spcBef>
              <a:buFontTx/>
              <a:buChar char="•"/>
            </a:pPr>
            <a:r>
              <a:rPr lang="en-US" dirty="0" smtClean="0"/>
              <a:t>the online instructional activities are integral to the academic program; </a:t>
            </a:r>
          </a:p>
          <a:p>
            <a:pPr marL="1184011" lvl="2" indent="-236485" eaLnBrk="1" hangingPunct="1">
              <a:spcBef>
                <a:spcPct val="0"/>
              </a:spcBef>
              <a:buFontTx/>
              <a:buChar char="•"/>
            </a:pPr>
            <a:r>
              <a:rPr lang="en-US" dirty="0" smtClean="0"/>
              <a:t> extensive communication between a student and a teacher and among students is emphasized</a:t>
            </a:r>
          </a:p>
          <a:p>
            <a:pPr marL="236485" indent="-236485" eaLnBrk="1" hangingPunct="1">
              <a:spcBef>
                <a:spcPct val="0"/>
              </a:spcBef>
              <a:buFontTx/>
              <a:buChar char="•"/>
            </a:pPr>
            <a:r>
              <a:rPr lang="en-US" dirty="0" smtClean="0"/>
              <a:t>Because there was no appropriation associated with SB 1788, districts had to pay for courses.</a:t>
            </a:r>
          </a:p>
          <a:p>
            <a:pPr marL="236485" indent="-236485" eaLnBrk="1" hangingPunct="1">
              <a:spcBef>
                <a:spcPct val="0"/>
              </a:spcBef>
              <a:buFontTx/>
              <a:buNone/>
            </a:pPr>
            <a:endParaRPr lang="en-US" dirty="0" smtClean="0"/>
          </a:p>
          <a:p>
            <a:pPr eaLnBrk="1" hangingPunct="1">
              <a:spcBef>
                <a:spcPct val="0"/>
              </a:spcBef>
              <a:buFontTx/>
              <a:buChar char="•"/>
            </a:pPr>
            <a:r>
              <a:rPr lang="en-US" dirty="0" smtClean="0"/>
              <a:t>Through an RFP and RFQ for the TEA, partners to implement the TxVSN were identified to implement the TxVSN</a:t>
            </a:r>
          </a:p>
          <a:p>
            <a:pPr eaLnBrk="1" hangingPunct="1">
              <a:spcBef>
                <a:spcPct val="0"/>
              </a:spcBef>
              <a:buFontTx/>
              <a:buChar char="•"/>
            </a:pPr>
            <a:r>
              <a:rPr lang="en-US" dirty="0" smtClean="0"/>
              <a:t>The TEA is the administrating authority</a:t>
            </a:r>
          </a:p>
          <a:p>
            <a:pPr eaLnBrk="1" hangingPunct="1">
              <a:spcBef>
                <a:spcPct val="0"/>
              </a:spcBef>
              <a:buFontTx/>
              <a:buChar char="•"/>
            </a:pPr>
            <a:r>
              <a:rPr lang="en-US" dirty="0" smtClean="0"/>
              <a:t>There is an Advisory Council that provide input to questions and issues the TxVSN poses</a:t>
            </a:r>
          </a:p>
        </p:txBody>
      </p:sp>
      <p:sp>
        <p:nvSpPr>
          <p:cNvPr id="7" name="Footer Placeholder 6"/>
          <p:cNvSpPr>
            <a:spLocks noGrp="1"/>
          </p:cNvSpPr>
          <p:nvPr>
            <p:ph type="ftr" sz="quarter" idx="10"/>
          </p:nvPr>
        </p:nvSpPr>
        <p:spPr/>
        <p:txBody>
          <a:bodyPr/>
          <a:lstStyle/>
          <a:p>
            <a:r>
              <a:rPr lang="en-US" dirty="0" smtClean="0"/>
              <a:t>April 2010</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6"/>
          <p:cNvSpPr>
            <a:spLocks noGrp="1"/>
          </p:cNvSpPr>
          <p:nvPr>
            <p:ph type="sldNum" sz="quarter" idx="5"/>
          </p:nvPr>
        </p:nvSpPr>
        <p:spPr>
          <a:noFill/>
        </p:spPr>
        <p:txBody>
          <a:bodyPr/>
          <a:lstStyle/>
          <a:p>
            <a:fld id="{C46C5EFA-78FF-4B54-887E-1FD78FA8DDE1}" type="slidenum">
              <a:rPr lang="en-US" smtClean="0"/>
              <a:pPr/>
              <a:t>4</a:t>
            </a:fld>
            <a:endParaRPr lang="en-US" dirty="0" smtClean="0"/>
          </a:p>
        </p:txBody>
      </p:sp>
      <p:sp>
        <p:nvSpPr>
          <p:cNvPr id="41987" name="Rectangle 7"/>
          <p:cNvSpPr txBox="1">
            <a:spLocks noGrp="1" noChangeArrowheads="1"/>
          </p:cNvSpPr>
          <p:nvPr/>
        </p:nvSpPr>
        <p:spPr bwMode="auto">
          <a:xfrm>
            <a:off x="3970340" y="8829675"/>
            <a:ext cx="3038475" cy="465138"/>
          </a:xfrm>
          <a:prstGeom prst="rect">
            <a:avLst/>
          </a:prstGeom>
          <a:noFill/>
          <a:ln w="9525">
            <a:noFill/>
            <a:miter lim="800000"/>
            <a:headEnd/>
            <a:tailEnd/>
          </a:ln>
        </p:spPr>
        <p:txBody>
          <a:bodyPr lIns="93144" tIns="46571" rIns="93144" bIns="46571" anchor="b"/>
          <a:lstStyle/>
          <a:p>
            <a:pPr algn="r" defTabSz="930068"/>
            <a:fld id="{69020DC8-494E-459D-BBEC-ECC5F1B7FD31}" type="slidenum">
              <a:rPr lang="en-US" sz="1200">
                <a:latin typeface="Calibri" pitchFamily="34" charset="0"/>
              </a:rPr>
              <a:pPr algn="r" defTabSz="930068"/>
              <a:t>4</a:t>
            </a:fld>
            <a:endParaRPr lang="en-US" sz="1200" dirty="0">
              <a:latin typeface="Calibri" pitchFamily="34" charset="0"/>
            </a:endParaRPr>
          </a:p>
        </p:txBody>
      </p:sp>
      <p:sp>
        <p:nvSpPr>
          <p:cNvPr id="41988" name="Rectangle 7"/>
          <p:cNvSpPr txBox="1">
            <a:spLocks noGrp="1" noChangeArrowheads="1"/>
          </p:cNvSpPr>
          <p:nvPr/>
        </p:nvSpPr>
        <p:spPr bwMode="auto">
          <a:xfrm>
            <a:off x="3970340" y="8828090"/>
            <a:ext cx="3038475" cy="466725"/>
          </a:xfrm>
          <a:prstGeom prst="rect">
            <a:avLst/>
          </a:prstGeom>
          <a:noFill/>
          <a:ln w="9525">
            <a:noFill/>
            <a:miter lim="800000"/>
            <a:headEnd/>
            <a:tailEnd/>
          </a:ln>
        </p:spPr>
        <p:txBody>
          <a:bodyPr lIns="93126" tIns="46565" rIns="93126" bIns="46565" anchor="b"/>
          <a:lstStyle/>
          <a:p>
            <a:pPr algn="r" defTabSz="930068"/>
            <a:fld id="{321A190F-7604-46B7-94FA-1D301B74DC67}" type="slidenum">
              <a:rPr lang="en-US" sz="1100">
                <a:latin typeface="Calibri" pitchFamily="34" charset="0"/>
              </a:rPr>
              <a:pPr algn="r" defTabSz="930068"/>
              <a:t>4</a:t>
            </a:fld>
            <a:endParaRPr lang="en-US" sz="1100" dirty="0">
              <a:latin typeface="Calibri" pitchFamily="34" charset="0"/>
            </a:endParaRPr>
          </a:p>
        </p:txBody>
      </p:sp>
      <p:sp>
        <p:nvSpPr>
          <p:cNvPr id="4198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1990" name="Rectangle 3"/>
          <p:cNvSpPr>
            <a:spLocks noGrp="1" noChangeArrowheads="1"/>
          </p:cNvSpPr>
          <p:nvPr>
            <p:ph type="body" idx="1"/>
          </p:nvPr>
        </p:nvSpPr>
        <p:spPr>
          <a:noFill/>
          <a:ln/>
        </p:spPr>
        <p:txBody>
          <a:bodyPr/>
          <a:lstStyle/>
          <a:p>
            <a:pPr eaLnBrk="1" hangingPunct="1">
              <a:spcBef>
                <a:spcPct val="0"/>
              </a:spcBef>
            </a:pPr>
            <a:endParaRPr lang="en-US" b="0" i="1" dirty="0" smtClean="0"/>
          </a:p>
          <a:p>
            <a:pPr eaLnBrk="1" hangingPunct="1">
              <a:spcBef>
                <a:spcPct val="0"/>
              </a:spcBef>
            </a:pPr>
            <a:endParaRPr lang="en-US" b="0" i="1" dirty="0" smtClean="0"/>
          </a:p>
          <a:p>
            <a:pPr eaLnBrk="1" hangingPunct="1">
              <a:spcBef>
                <a:spcPct val="0"/>
              </a:spcBef>
            </a:pPr>
            <a:r>
              <a:rPr lang="en-US" b="0" i="1" dirty="0" smtClean="0"/>
              <a:t>The TxVSN model  might be best described as a clearinghouse for approved courses</a:t>
            </a:r>
          </a:p>
          <a:p>
            <a:pPr eaLnBrk="1" hangingPunct="1">
              <a:spcBef>
                <a:spcPct val="0"/>
              </a:spcBef>
            </a:pPr>
            <a:r>
              <a:rPr lang="en-US" b="0" i="1" dirty="0" smtClean="0"/>
              <a:t>The TxVSN was directed to find districts, open enrollment charters schools, ESCs , and higher education institutions that already have online courses and recruit them to provide those courses to districts without access to online courses.  </a:t>
            </a:r>
          </a:p>
          <a:p>
            <a:pPr eaLnBrk="1" hangingPunct="1">
              <a:spcBef>
                <a:spcPct val="0"/>
              </a:spcBef>
            </a:pPr>
            <a:endParaRPr lang="en-US" b="1" i="1" dirty="0" smtClean="0"/>
          </a:p>
          <a:p>
            <a:pPr eaLnBrk="1" hangingPunct="1">
              <a:spcBef>
                <a:spcPct val="0"/>
              </a:spcBef>
            </a:pPr>
            <a:r>
              <a:rPr lang="en-US" b="1" i="1" dirty="0" smtClean="0"/>
              <a:t>Receiving Districts</a:t>
            </a:r>
          </a:p>
          <a:p>
            <a:pPr eaLnBrk="1" hangingPunct="1">
              <a:spcBef>
                <a:spcPct val="0"/>
              </a:spcBef>
              <a:buClr>
                <a:srgbClr val="A50021"/>
              </a:buClr>
              <a:buFontTx/>
              <a:buChar char="•"/>
            </a:pPr>
            <a:r>
              <a:rPr lang="en-US" sz="1000" dirty="0" smtClean="0"/>
              <a:t>Have students with academic needs</a:t>
            </a:r>
          </a:p>
          <a:p>
            <a:pPr eaLnBrk="1" hangingPunct="1">
              <a:spcBef>
                <a:spcPct val="0"/>
              </a:spcBef>
              <a:buClr>
                <a:srgbClr val="A50021"/>
              </a:buClr>
              <a:buFontTx/>
              <a:buChar char="•"/>
            </a:pPr>
            <a:r>
              <a:rPr lang="en-US" sz="1000" dirty="0" smtClean="0"/>
              <a:t>Provide TxVSN site coordinator(s)</a:t>
            </a:r>
          </a:p>
          <a:p>
            <a:pPr eaLnBrk="1" hangingPunct="1">
              <a:spcBef>
                <a:spcPct val="0"/>
              </a:spcBef>
              <a:buClr>
                <a:srgbClr val="A50021"/>
              </a:buClr>
              <a:buFontTx/>
              <a:buChar char="•"/>
            </a:pPr>
            <a:r>
              <a:rPr lang="en-US" sz="1000" dirty="0" smtClean="0"/>
              <a:t>Provide funding for courses</a:t>
            </a:r>
          </a:p>
          <a:p>
            <a:pPr eaLnBrk="1" hangingPunct="1">
              <a:spcBef>
                <a:spcPct val="0"/>
              </a:spcBef>
              <a:buClr>
                <a:srgbClr val="A50021"/>
              </a:buClr>
              <a:buFontTx/>
              <a:buChar char="•"/>
            </a:pPr>
            <a:r>
              <a:rPr lang="en-US" sz="1000" dirty="0" smtClean="0"/>
              <a:t>Retain related services responsibility </a:t>
            </a:r>
          </a:p>
          <a:p>
            <a:pPr eaLnBrk="1" hangingPunct="1">
              <a:spcBef>
                <a:spcPct val="0"/>
              </a:spcBef>
              <a:buClr>
                <a:srgbClr val="A50021"/>
              </a:buClr>
              <a:buFontTx/>
              <a:buChar char="•"/>
            </a:pPr>
            <a:r>
              <a:rPr lang="en-US" sz="1000" dirty="0" smtClean="0"/>
              <a:t>Keep responsibility for accountability</a:t>
            </a:r>
          </a:p>
          <a:p>
            <a:pPr eaLnBrk="1" hangingPunct="1">
              <a:spcBef>
                <a:spcPct val="0"/>
              </a:spcBef>
              <a:buClr>
                <a:srgbClr val="A50021"/>
              </a:buClr>
              <a:buFontTx/>
              <a:buChar char="•"/>
            </a:pPr>
            <a:r>
              <a:rPr lang="en-US" sz="1000" dirty="0" smtClean="0"/>
              <a:t> Assign credit upon course completion</a:t>
            </a:r>
          </a:p>
          <a:p>
            <a:pPr eaLnBrk="1" hangingPunct="1">
              <a:spcBef>
                <a:spcPct val="0"/>
              </a:spcBef>
              <a:buClr>
                <a:srgbClr val="A50021"/>
              </a:buClr>
              <a:buFontTx/>
              <a:buChar char="•"/>
            </a:pPr>
            <a:endParaRPr lang="en-US" sz="1000" dirty="0" smtClean="0"/>
          </a:p>
          <a:p>
            <a:pPr eaLnBrk="1" hangingPunct="1">
              <a:spcBef>
                <a:spcPct val="0"/>
              </a:spcBef>
              <a:buClr>
                <a:srgbClr val="A50021"/>
              </a:buClr>
            </a:pPr>
            <a:r>
              <a:rPr lang="en-US" b="1" dirty="0" smtClean="0"/>
              <a:t>Providers</a:t>
            </a:r>
          </a:p>
          <a:p>
            <a:pPr eaLnBrk="1" hangingPunct="1">
              <a:spcBef>
                <a:spcPct val="0"/>
              </a:spcBef>
              <a:buClr>
                <a:schemeClr val="accent2"/>
              </a:buClr>
              <a:buFontTx/>
              <a:buChar char="•"/>
            </a:pPr>
            <a:r>
              <a:rPr lang="en-US" sz="1500" dirty="0" smtClean="0"/>
              <a:t> Have online Instructors</a:t>
            </a:r>
          </a:p>
          <a:p>
            <a:pPr eaLnBrk="1" hangingPunct="1">
              <a:spcBef>
                <a:spcPct val="0"/>
              </a:spcBef>
              <a:buClr>
                <a:schemeClr val="accent2"/>
              </a:buClr>
              <a:buFontTx/>
              <a:buChar char="•"/>
            </a:pPr>
            <a:r>
              <a:rPr lang="en-US" sz="1000" dirty="0" smtClean="0"/>
              <a:t>Texas-certified in course subject/grade</a:t>
            </a:r>
          </a:p>
          <a:p>
            <a:pPr marL="290449" lvl="2" indent="-236485" eaLnBrk="1" hangingPunct="1">
              <a:spcBef>
                <a:spcPct val="0"/>
              </a:spcBef>
              <a:buClr>
                <a:schemeClr val="accent2"/>
              </a:buClr>
            </a:pPr>
            <a:r>
              <a:rPr lang="en-US" sz="1000" dirty="0" smtClean="0"/>
              <a:t>     </a:t>
            </a:r>
            <a:r>
              <a:rPr lang="en-US" sz="1000" dirty="0" smtClean="0">
                <a:cs typeface="Arial" charset="0"/>
              </a:rPr>
              <a:t>•  </a:t>
            </a:r>
            <a:r>
              <a:rPr lang="en-US" sz="1000" dirty="0" smtClean="0"/>
              <a:t>Professional Development complete</a:t>
            </a:r>
            <a:br>
              <a:rPr lang="en-US" sz="1000" dirty="0" smtClean="0"/>
            </a:br>
            <a:r>
              <a:rPr lang="en-US" sz="1000" dirty="0" smtClean="0"/>
              <a:t>     </a:t>
            </a:r>
            <a:r>
              <a:rPr lang="en-US" sz="1000" dirty="0" smtClean="0">
                <a:cs typeface="Arial" charset="0"/>
              </a:rPr>
              <a:t>•  </a:t>
            </a:r>
            <a:r>
              <a:rPr lang="en-US" sz="1500" dirty="0" smtClean="0"/>
              <a:t>Have TxVSN-Approved Courses</a:t>
            </a:r>
          </a:p>
          <a:p>
            <a:pPr eaLnBrk="1" hangingPunct="1">
              <a:spcBef>
                <a:spcPct val="0"/>
              </a:spcBef>
              <a:buClr>
                <a:schemeClr val="accent2"/>
              </a:buClr>
              <a:buFontTx/>
              <a:buChar char="•"/>
            </a:pPr>
            <a:r>
              <a:rPr lang="en-US" sz="1500" dirty="0" smtClean="0"/>
              <a:t> Have online school processes  established</a:t>
            </a:r>
          </a:p>
          <a:p>
            <a:pPr eaLnBrk="1" hangingPunct="1">
              <a:spcBef>
                <a:spcPct val="0"/>
              </a:spcBef>
              <a:buClr>
                <a:schemeClr val="accent2"/>
              </a:buClr>
              <a:buFontTx/>
              <a:buChar char="•"/>
            </a:pPr>
            <a:r>
              <a:rPr lang="en-US" sz="1500" dirty="0" smtClean="0"/>
              <a:t>  </a:t>
            </a:r>
            <a:r>
              <a:rPr lang="en-US" sz="1000" dirty="0" smtClean="0"/>
              <a:t>Will scale for statewide capacity</a:t>
            </a:r>
            <a:r>
              <a:rPr lang="en-US" dirty="0" smtClean="0"/>
              <a:t/>
            </a:r>
            <a:br>
              <a:rPr lang="en-US" dirty="0" smtClean="0"/>
            </a:br>
            <a:endParaRPr lang="en-US" dirty="0" smtClean="0"/>
          </a:p>
        </p:txBody>
      </p:sp>
      <p:sp>
        <p:nvSpPr>
          <p:cNvPr id="7" name="Footer Placeholder 6"/>
          <p:cNvSpPr>
            <a:spLocks noGrp="1"/>
          </p:cNvSpPr>
          <p:nvPr>
            <p:ph type="ftr" sz="quarter" idx="10"/>
          </p:nvPr>
        </p:nvSpPr>
        <p:spPr/>
        <p:txBody>
          <a:bodyPr/>
          <a:lstStyle/>
          <a:p>
            <a:r>
              <a:rPr lang="en-US" dirty="0" smtClean="0"/>
              <a:t>April 2010</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BRENT</a:t>
            </a:r>
            <a:endParaRPr lang="en-US" dirty="0"/>
          </a:p>
        </p:txBody>
      </p:sp>
      <p:sp>
        <p:nvSpPr>
          <p:cNvPr id="4" name="Footer Placeholder 3"/>
          <p:cNvSpPr>
            <a:spLocks noGrp="1"/>
          </p:cNvSpPr>
          <p:nvPr>
            <p:ph type="ftr" sz="quarter" idx="10"/>
          </p:nvPr>
        </p:nvSpPr>
        <p:spPr/>
        <p:txBody>
          <a:bodyPr/>
          <a:lstStyle/>
          <a:p>
            <a:r>
              <a:rPr lang="en-US" dirty="0" smtClean="0"/>
              <a:t>April 2010</a:t>
            </a:r>
            <a:endParaRPr lang="en-US" dirty="0"/>
          </a:p>
        </p:txBody>
      </p:sp>
      <p:sp>
        <p:nvSpPr>
          <p:cNvPr id="5" name="Slide Number Placeholder 4"/>
          <p:cNvSpPr>
            <a:spLocks noGrp="1"/>
          </p:cNvSpPr>
          <p:nvPr>
            <p:ph type="sldNum" sz="quarter" idx="11"/>
          </p:nvPr>
        </p:nvSpPr>
        <p:spPr/>
        <p:txBody>
          <a:bodyPr/>
          <a:lstStyle/>
          <a:p>
            <a:fld id="{A83BC4E0-3E83-4635-B87D-F47423252DC6}"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BRENT</a:t>
            </a:r>
            <a:endParaRPr lang="en-US" dirty="0"/>
          </a:p>
        </p:txBody>
      </p:sp>
      <p:sp>
        <p:nvSpPr>
          <p:cNvPr id="4" name="Footer Placeholder 3"/>
          <p:cNvSpPr>
            <a:spLocks noGrp="1"/>
          </p:cNvSpPr>
          <p:nvPr>
            <p:ph type="ftr" sz="quarter" idx="10"/>
          </p:nvPr>
        </p:nvSpPr>
        <p:spPr/>
        <p:txBody>
          <a:bodyPr/>
          <a:lstStyle/>
          <a:p>
            <a:r>
              <a:rPr lang="en-US" dirty="0" smtClean="0"/>
              <a:t>April 2010</a:t>
            </a:r>
            <a:endParaRPr lang="en-US" dirty="0"/>
          </a:p>
        </p:txBody>
      </p:sp>
      <p:sp>
        <p:nvSpPr>
          <p:cNvPr id="5" name="Slide Number Placeholder 4"/>
          <p:cNvSpPr>
            <a:spLocks noGrp="1"/>
          </p:cNvSpPr>
          <p:nvPr>
            <p:ph type="sldNum" sz="quarter" idx="11"/>
          </p:nvPr>
        </p:nvSpPr>
        <p:spPr/>
        <p:txBody>
          <a:bodyPr/>
          <a:lstStyle/>
          <a:p>
            <a:fld id="{A83BC4E0-3E83-4635-B87D-F47423252DC6}"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5"/>
          </p:nvPr>
        </p:nvSpPr>
        <p:spPr>
          <a:ln/>
        </p:spPr>
        <p:txBody>
          <a:bodyPr/>
          <a:lstStyle/>
          <a:p>
            <a:fld id="{A072058C-BD5A-403C-AE97-D829EF5BC429}" type="slidenum">
              <a:rPr lang="en-US"/>
              <a:pPr/>
              <a:t>7</a:t>
            </a:fld>
            <a:endParaRPr lang="en-US" dirty="0"/>
          </a:p>
        </p:txBody>
      </p:sp>
      <p:sp>
        <p:nvSpPr>
          <p:cNvPr id="37889" name="Slide Image Placeholder 1"/>
          <p:cNvSpPr>
            <a:spLocks noGrp="1" noRot="1" noChangeAspect="1" noTextEdi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solidFill>
                  <a:srgbClr val="C00000"/>
                </a:solidFill>
              </a:rPr>
              <a:t>BRENT???</a:t>
            </a:r>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solidFill>
                  <a:srgbClr val="C00000"/>
                </a:solidFill>
              </a:rPr>
              <a:t>LEFT SLIDE IN INCASE YOU WANTED TO USE IT</a:t>
            </a:r>
          </a:p>
          <a:p>
            <a:endParaRPr lang="en-US" dirty="0" smtClean="0"/>
          </a:p>
        </p:txBody>
      </p:sp>
      <p:sp>
        <p:nvSpPr>
          <p:cNvPr id="37892" name="Slide Number Placeholder 4"/>
          <p:cNvSpPr txBox="1">
            <a:spLocks noGrp="1"/>
          </p:cNvSpPr>
          <p:nvPr/>
        </p:nvSpPr>
        <p:spPr bwMode="auto">
          <a:xfrm>
            <a:off x="3970340" y="8829675"/>
            <a:ext cx="3038475" cy="465138"/>
          </a:xfrm>
          <a:prstGeom prst="rect">
            <a:avLst/>
          </a:prstGeom>
          <a:noFill/>
          <a:ln w="9525">
            <a:noFill/>
            <a:miter lim="800000"/>
            <a:headEnd/>
            <a:tailEnd/>
          </a:ln>
        </p:spPr>
        <p:txBody>
          <a:bodyPr lIns="93144" tIns="46571" rIns="93144" bIns="46571" anchor="b"/>
          <a:lstStyle/>
          <a:p>
            <a:pPr algn="r" defTabSz="930068"/>
            <a:fld id="{EE380DAC-B102-4442-9B20-B906AACF2F24}" type="slidenum">
              <a:rPr lang="en-US" sz="1200">
                <a:latin typeface="Calibri" pitchFamily="34" charset="0"/>
              </a:rPr>
              <a:pPr algn="r" defTabSz="930068"/>
              <a:t>7</a:t>
            </a:fld>
            <a:endParaRPr lang="en-US" sz="1200" dirty="0">
              <a:latin typeface="Calibri" pitchFamily="34" charset="0"/>
            </a:endParaRPr>
          </a:p>
        </p:txBody>
      </p:sp>
      <p:sp>
        <p:nvSpPr>
          <p:cNvPr id="8" name="Footer Placeholder 7"/>
          <p:cNvSpPr>
            <a:spLocks noGrp="1"/>
          </p:cNvSpPr>
          <p:nvPr>
            <p:ph type="ftr" sz="quarter" idx="10"/>
          </p:nvPr>
        </p:nvSpPr>
        <p:spPr/>
        <p:txBody>
          <a:bodyPr/>
          <a:lstStyle/>
          <a:p>
            <a:r>
              <a:rPr lang="en-US" dirty="0" smtClean="0"/>
              <a:t>April 2010</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5"/>
          </p:nvPr>
        </p:nvSpPr>
        <p:spPr>
          <a:ln/>
        </p:spPr>
        <p:txBody>
          <a:bodyPr/>
          <a:lstStyle/>
          <a:p>
            <a:fld id="{1067A225-FD1C-4E4B-8DB7-B22CC42A2092}" type="slidenum">
              <a:rPr lang="en-US"/>
              <a:pPr/>
              <a:t>8</a:t>
            </a:fld>
            <a:endParaRPr lang="en-US" dirty="0"/>
          </a:p>
        </p:txBody>
      </p:sp>
      <p:sp>
        <p:nvSpPr>
          <p:cNvPr id="56322" name="Slide Image Placeholder 1"/>
          <p:cNvSpPr>
            <a:spLocks noGrp="1" noRot="1" noChangeAspec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p:txBody>
          <a:bodyPr/>
          <a:lstStyle/>
          <a:p>
            <a:r>
              <a:rPr lang="en-US" dirty="0" smtClean="0"/>
              <a:t>This is your</a:t>
            </a:r>
            <a:r>
              <a:rPr lang="en-US" baseline="0" dirty="0" smtClean="0"/>
              <a:t> person</a:t>
            </a:r>
            <a:endParaRPr lang="en-US" dirty="0" smtClean="0"/>
          </a:p>
        </p:txBody>
      </p:sp>
      <p:sp>
        <p:nvSpPr>
          <p:cNvPr id="56324" name="Slide Number Placeholder 3"/>
          <p:cNvSpPr txBox="1">
            <a:spLocks noGrp="1"/>
          </p:cNvSpPr>
          <p:nvPr/>
        </p:nvSpPr>
        <p:spPr bwMode="auto">
          <a:xfrm>
            <a:off x="3970340" y="8829675"/>
            <a:ext cx="3038475" cy="465138"/>
          </a:xfrm>
          <a:prstGeom prst="rect">
            <a:avLst/>
          </a:prstGeom>
          <a:noFill/>
          <a:ln w="9525">
            <a:noFill/>
            <a:miter lim="800000"/>
            <a:headEnd/>
            <a:tailEnd/>
          </a:ln>
        </p:spPr>
        <p:txBody>
          <a:bodyPr lIns="93144" tIns="46571" rIns="93144" bIns="46571" anchor="b"/>
          <a:lstStyle/>
          <a:p>
            <a:pPr algn="r" defTabSz="930068"/>
            <a:fld id="{240FBC2D-A84E-4F7B-AFD2-834202139BEA}" type="slidenum">
              <a:rPr lang="en-US" sz="1200">
                <a:latin typeface="Calibri" pitchFamily="34" charset="0"/>
              </a:rPr>
              <a:pPr algn="r" defTabSz="930068"/>
              <a:t>8</a:t>
            </a:fld>
            <a:endParaRPr lang="en-US" sz="1200" dirty="0">
              <a:latin typeface="Calibri" pitchFamily="34" charset="0"/>
            </a:endParaRPr>
          </a:p>
        </p:txBody>
      </p:sp>
      <p:sp>
        <p:nvSpPr>
          <p:cNvPr id="8" name="Footer Placeholder 7"/>
          <p:cNvSpPr>
            <a:spLocks noGrp="1"/>
          </p:cNvSpPr>
          <p:nvPr>
            <p:ph type="ftr" sz="quarter" idx="10"/>
          </p:nvPr>
        </p:nvSpPr>
        <p:spPr/>
        <p:txBody>
          <a:bodyPr/>
          <a:lstStyle/>
          <a:p>
            <a:r>
              <a:rPr lang="en-US" dirty="0" smtClean="0"/>
              <a:t>April 2010</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6" name="Slide Number Placeholder 5"/>
          <p:cNvSpPr>
            <a:spLocks noGrp="1"/>
          </p:cNvSpPr>
          <p:nvPr>
            <p:ph type="sldNum" sz="quarter" idx="12"/>
          </p:nvPr>
        </p:nvSpPr>
        <p:spPr/>
        <p:txBody>
          <a:bodyPr/>
          <a:lstStyle/>
          <a:p>
            <a:fld id="{A83BC4E0-3E83-4635-B87D-F47423252DC6}" type="slidenum">
              <a:rPr lang="en-US" smtClean="0"/>
              <a:pPr/>
              <a:t>9</a:t>
            </a:fld>
            <a:endParaRPr lang="en-US" dirty="0"/>
          </a:p>
        </p:txBody>
      </p:sp>
      <p:sp>
        <p:nvSpPr>
          <p:cNvPr id="7" name="Footer Placeholder 6"/>
          <p:cNvSpPr>
            <a:spLocks noGrp="1"/>
          </p:cNvSpPr>
          <p:nvPr>
            <p:ph type="ftr" sz="quarter" idx="13"/>
          </p:nvPr>
        </p:nvSpPr>
        <p:spPr/>
        <p:txBody>
          <a:bodyPr/>
          <a:lstStyle/>
          <a:p>
            <a:r>
              <a:rPr lang="en-US" dirty="0" smtClean="0"/>
              <a:t>April 2010</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E0BCDE2-6644-4FE9-B6F1-D2C3EFD028E1}" type="datetimeFigureOut">
              <a:rPr lang="en-US"/>
              <a:pPr>
                <a:defRPr/>
              </a:pPr>
              <a:t>11/18/2010</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E6F5B38-0E98-4967-A618-11B6821C9B98}"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2405AD2-558C-4A71-85FC-967A771A3F7B}" type="datetimeFigureOut">
              <a:rPr lang="en-US"/>
              <a:pPr>
                <a:defRPr/>
              </a:pPr>
              <a:t>11/18/2010</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7B5D708-2B7E-4F3A-A719-280464046A2E}"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9051F61-A0C4-4F02-853A-BC2D8A58B8DB}" type="datetimeFigureOut">
              <a:rPr lang="en-US"/>
              <a:pPr>
                <a:defRPr/>
              </a:pPr>
              <a:t>11/18/2010</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F7AE844-F03B-4750-AAA3-80CC425F21F8}"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rtlCol="0">
            <a:normAutofit/>
          </a:bodyPr>
          <a:lstStyle/>
          <a:p>
            <a:pPr lvl="0"/>
            <a:endParaRPr lang="en-US" noProof="0" dirty="0"/>
          </a:p>
        </p:txBody>
      </p:sp>
      <p:sp>
        <p:nvSpPr>
          <p:cNvPr id="4" name="Rectangle 4"/>
          <p:cNvSpPr>
            <a:spLocks noGrp="1" noChangeArrowheads="1"/>
          </p:cNvSpPr>
          <p:nvPr>
            <p:ph type="dt" sz="half" idx="10"/>
          </p:nvPr>
        </p:nvSpPr>
        <p:spPr/>
        <p:txBody>
          <a:bodyPr wrap="square" numCol="1" anchorCtr="0" compatLnSpc="1">
            <a:prstTxWarp prst="textNoShape">
              <a:avLst/>
            </a:prstTxWarp>
          </a:bodyPr>
          <a:lstStyle>
            <a:lvl1pPr>
              <a:defRPr>
                <a:solidFill>
                  <a:srgbClr val="898989"/>
                </a:solidFill>
              </a:defRPr>
            </a:lvl1pPr>
          </a:lstStyle>
          <a:p>
            <a:pPr>
              <a:defRPr/>
            </a:pPr>
            <a:fld id="{1B3A814C-2960-49A3-A59A-E5FE95286D03}" type="datetimeFigureOut">
              <a:rPr lang="en-US"/>
              <a:pPr>
                <a:defRPr/>
              </a:pPr>
              <a:t>11/18/2010</a:t>
            </a:fld>
            <a:endParaRPr lang="en-US" dirty="0"/>
          </a:p>
        </p:txBody>
      </p:sp>
      <p:sp>
        <p:nvSpPr>
          <p:cNvPr id="5" name="Rectangle 5"/>
          <p:cNvSpPr>
            <a:spLocks noGrp="1" noChangeArrowheads="1"/>
          </p:cNvSpPr>
          <p:nvPr>
            <p:ph type="ftr" sz="quarter" idx="11"/>
          </p:nvPr>
        </p:nvSpPr>
        <p:spPr/>
        <p:txBody>
          <a:bodyPr/>
          <a:lstStyle>
            <a:lvl1pPr>
              <a:defRPr/>
            </a:lvl1pPr>
          </a:lstStyle>
          <a:p>
            <a:endParaRPr lang="en-US" dirty="0"/>
          </a:p>
        </p:txBody>
      </p:sp>
      <p:sp>
        <p:nvSpPr>
          <p:cNvPr id="6" name="Rectangle 6"/>
          <p:cNvSpPr>
            <a:spLocks noGrp="1" noChangeArrowheads="1"/>
          </p:cNvSpPr>
          <p:nvPr>
            <p:ph type="sldNum" sz="quarter" idx="12"/>
          </p:nvPr>
        </p:nvSpPr>
        <p:spPr/>
        <p:txBody>
          <a:bodyPr/>
          <a:lstStyle>
            <a:lvl1pPr>
              <a:defRPr/>
            </a:lvl1pPr>
          </a:lstStyle>
          <a:p>
            <a:pPr>
              <a:defRPr/>
            </a:pPr>
            <a:fld id="{85FCAB53-CBC1-4160-80D5-3DC685A00B4C}"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3000" y="273050"/>
            <a:ext cx="7543800" cy="1143000"/>
          </a:xfrm>
        </p:spPr>
        <p:txBody>
          <a:bodyPr anchor="ctr"/>
          <a:lstStyle>
            <a:lvl1pPr>
              <a:defRPr/>
            </a:lvl1pPr>
            <a:extLst/>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extLst/>
          </a:lstStyle>
          <a:p>
            <a:fld id="{EC3B00B5-26F2-48F6-836D-13DA3B18E22F}" type="datetimeFigureOut">
              <a:rPr lang="en-US" smtClean="0"/>
              <a:pPr/>
              <a:t>11/18/2010</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ECAA4AAA-E9E2-4A9A-9957-309EB4AEF435}" type="slidenum">
              <a:rPr lang="en-US" smtClean="0"/>
              <a:pPr/>
              <a:t>‹#›</a:t>
            </a:fld>
            <a:endParaRPr lang="en-US" dirty="0"/>
          </a:p>
        </p:txBody>
      </p:sp>
      <p:sp>
        <p:nvSpPr>
          <p:cNvPr id="10" name="Content Placeholder 5"/>
          <p:cNvSpPr>
            <a:spLocks noGrp="1"/>
          </p:cNvSpPr>
          <p:nvPr>
            <p:ph sz="quarter" idx="13"/>
          </p:nvPr>
        </p:nvSpPr>
        <p:spPr>
          <a:xfrm>
            <a:off x="5029200" y="1524000"/>
            <a:ext cx="3657600" cy="3809999"/>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2" name="Content Placeholder 5"/>
          <p:cNvSpPr>
            <a:spLocks noGrp="1"/>
          </p:cNvSpPr>
          <p:nvPr>
            <p:ph sz="quarter" idx="15"/>
          </p:nvPr>
        </p:nvSpPr>
        <p:spPr>
          <a:xfrm>
            <a:off x="1143000" y="1524001"/>
            <a:ext cx="3657600" cy="3809999"/>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pening Scree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E1D4DCCB-1294-47EA-A4B6-C08C51A7F925}" type="datetimeFigureOut">
              <a:rPr lang="en-US" smtClean="0"/>
              <a:pPr>
                <a:defRPr/>
              </a:pPr>
              <a:t>11/18/2010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a:defRPr/>
            </a:pPr>
            <a:fld id="{E36AC61E-C6BF-4F6E-9506-CFD8A5C7B33B}" type="slidenum">
              <a:rPr lang="en-US" smtClean="0"/>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1143000" y="1752601"/>
            <a:ext cx="75438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defRPr>
            </a:lvl1pPr>
            <a:extLst/>
          </a:lstStyle>
          <a:p>
            <a:r>
              <a:rPr kumimoji="0" lang="en-US" smtClean="0"/>
              <a:t>Click to edit Master title style</a:t>
            </a:r>
            <a:endParaRPr kumimoji="0" lang="en-US" dirty="0"/>
          </a:p>
        </p:txBody>
      </p:sp>
      <p:sp>
        <p:nvSpPr>
          <p:cNvPr id="17" name="Subtitle 16"/>
          <p:cNvSpPr>
            <a:spLocks noGrp="1"/>
          </p:cNvSpPr>
          <p:nvPr>
            <p:ph type="subTitle" idx="1"/>
          </p:nvPr>
        </p:nvSpPr>
        <p:spPr>
          <a:xfrm>
            <a:off x="1143000" y="3611607"/>
            <a:ext cx="75438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lvl1pPr>
              <a:defRPr>
                <a:solidFill>
                  <a:schemeClr val="tx1"/>
                </a:solidFill>
              </a:defRPr>
            </a:lvl1pPr>
            <a:extLst/>
          </a:lstStyle>
          <a:p>
            <a:pPr>
              <a:defRPr/>
            </a:pPr>
            <a:fld id="{A7CE3DB5-0CED-4AD5-83AE-9CA263D3BECA}" type="datetimeFigureOut">
              <a:rPr lang="en-US" smtClean="0"/>
              <a:pPr>
                <a:defRPr/>
              </a:pPr>
              <a:t>11/18/2010</a:t>
            </a:fld>
            <a:endParaRPr lang="en-US" dirty="0"/>
          </a:p>
        </p:txBody>
      </p:sp>
      <p:sp>
        <p:nvSpPr>
          <p:cNvPr id="19" name="Footer Placeholder 18"/>
          <p:cNvSpPr>
            <a:spLocks noGrp="1"/>
          </p:cNvSpPr>
          <p:nvPr>
            <p:ph type="ftr" sz="quarter" idx="11"/>
          </p:nvPr>
        </p:nvSpPr>
        <p:spPr/>
        <p:txBody>
          <a:bodyPr/>
          <a:lstStyle>
            <a:lvl1pPr>
              <a:defRPr>
                <a:solidFill>
                  <a:schemeClr val="tx1"/>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chemeClr val="tx1"/>
                </a:solidFill>
              </a:defRPr>
            </a:lvl1pPr>
            <a:extLst/>
          </a:lstStyle>
          <a:p>
            <a:pPr>
              <a:defRPr/>
            </a:pPr>
            <a:fld id="{1EA99E49-8160-4748-B90A-A9219B481EA8}" type="slidenum">
              <a:rPr lang="en-US" smtClean="0"/>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buClr>
                <a:srgbClr val="C00000"/>
              </a:buClr>
              <a:defRPr/>
            </a:lvl1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4" name="Date Placeholder 3"/>
          <p:cNvSpPr>
            <a:spLocks noGrp="1"/>
          </p:cNvSpPr>
          <p:nvPr>
            <p:ph type="dt" sz="half" idx="10"/>
          </p:nvPr>
        </p:nvSpPr>
        <p:spPr/>
        <p:txBody>
          <a:bodyPr/>
          <a:lstStyle>
            <a:extLst/>
          </a:lstStyle>
          <a:p>
            <a:pPr>
              <a:defRPr/>
            </a:pPr>
            <a:fld id="{EDC4EA1C-70C6-408F-8FFF-4A5A7D5FA6E5}" type="datetimeFigureOut">
              <a:rPr lang="en-US" smtClean="0"/>
              <a:pPr>
                <a:defRPr/>
              </a:pPr>
              <a:t>11/18/2010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pPr>
              <a:defRPr/>
            </a:pPr>
            <a:fld id="{0C1CDA0A-6A4B-4613-A39F-EDE46BCD9465}" type="slidenum">
              <a:rPr lang="en-US" smtClean="0"/>
              <a:pPr>
                <a:defRPr/>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fld id="{7D73195B-8AD4-4905-A6D2-00589447CC0F}" type="datetimeFigureOut">
              <a:rPr lang="en-US" smtClean="0"/>
              <a:pPr>
                <a:defRPr/>
              </a:pPr>
              <a:t>11/18/2010</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pPr>
              <a:defRPr/>
            </a:pPr>
            <a:fld id="{92E4FCBB-143B-4C52-B145-70F7C5DE903C}" type="slidenum">
              <a:rPr lang="en-US" smtClean="0"/>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woTxTwoObj">
  <p:cSld name="1_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35DA4C29-A44B-44EC-8C96-E18344A10F09}" type="datetimeFigureOut">
              <a:rPr lang="en-US"/>
              <a:pPr>
                <a:defRPr/>
              </a:pPr>
              <a:t>11/18/2010</a:t>
            </a:fld>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extLst/>
          </a:lstStyle>
          <a:p>
            <a:pPr>
              <a:defRPr/>
            </a:pPr>
            <a:fld id="{2772D6AA-8087-4735-94A2-32C7E1A68EA0}"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0226E30-872E-4418-B200-ABB2ED1988AE}" type="datetimeFigureOut">
              <a:rPr lang="en-US"/>
              <a:pPr>
                <a:defRPr/>
              </a:pPr>
              <a:t>11/18/2010</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822D7BA-54BE-4985-B6C8-9E5AFEED2F25}"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CD6D1C7-1EC8-4FE7-A84E-3107BB836C56}" type="datetimeFigureOut">
              <a:rPr lang="en-US"/>
              <a:pPr>
                <a:defRPr/>
              </a:pPr>
              <a:t>11/18/2010</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460A419-798E-46DA-8451-DC9902C3F109}"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6581D64-C380-49C4-AEF5-D27F57F5B965}" type="datetimeFigureOut">
              <a:rPr lang="en-US"/>
              <a:pPr>
                <a:defRPr/>
              </a:pPr>
              <a:t>11/18/2010</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pPr>
              <a:defRPr/>
            </a:pPr>
            <a:fld id="{0CC01556-6C17-4560-BEF4-C294CB5ED40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86EDB77-1901-4B7F-B0DC-C0D3EED16B3F}" type="datetimeFigureOut">
              <a:rPr lang="en-US"/>
              <a:pPr>
                <a:defRPr/>
              </a:pPr>
              <a:t>11/18/2010</a:t>
            </a:fld>
            <a:endParaRPr lang="en-US" dirty="0"/>
          </a:p>
        </p:txBody>
      </p:sp>
      <p:sp>
        <p:nvSpPr>
          <p:cNvPr id="8" name="Footer Placeholder 4"/>
          <p:cNvSpPr>
            <a:spLocks noGrp="1"/>
          </p:cNvSpPr>
          <p:nvPr>
            <p:ph type="ftr" sz="quarter" idx="11"/>
          </p:nvPr>
        </p:nvSpPr>
        <p:spPr/>
        <p:txBody>
          <a:bodyPr/>
          <a:lstStyle>
            <a:lvl1pPr>
              <a:defRPr/>
            </a:lvl1pPr>
          </a:lstStyle>
          <a:p>
            <a:endParaRPr lang="en-US" dirty="0"/>
          </a:p>
        </p:txBody>
      </p:sp>
      <p:sp>
        <p:nvSpPr>
          <p:cNvPr id="9" name="Slide Number Placeholder 5"/>
          <p:cNvSpPr>
            <a:spLocks noGrp="1"/>
          </p:cNvSpPr>
          <p:nvPr>
            <p:ph type="sldNum" sz="quarter" idx="12"/>
          </p:nvPr>
        </p:nvSpPr>
        <p:spPr/>
        <p:txBody>
          <a:bodyPr/>
          <a:lstStyle>
            <a:lvl1pPr>
              <a:defRPr/>
            </a:lvl1pPr>
          </a:lstStyle>
          <a:p>
            <a:pPr>
              <a:defRPr/>
            </a:pPr>
            <a:fld id="{4270DA61-BDB1-4C62-A754-49C0D7474B86}"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0840C58-B3CD-4D51-97F5-5C9FA46E51E1}" type="datetimeFigureOut">
              <a:rPr lang="en-US"/>
              <a:pPr>
                <a:defRPr/>
              </a:pPr>
              <a:t>11/18/2010</a:t>
            </a:fld>
            <a:endParaRPr lang="en-US" dirty="0"/>
          </a:p>
        </p:txBody>
      </p:sp>
      <p:sp>
        <p:nvSpPr>
          <p:cNvPr id="4" name="Footer Placeholder 4"/>
          <p:cNvSpPr>
            <a:spLocks noGrp="1"/>
          </p:cNvSpPr>
          <p:nvPr>
            <p:ph type="ftr" sz="quarter" idx="11"/>
          </p:nvPr>
        </p:nvSpPr>
        <p:spPr/>
        <p:txBody>
          <a:bodyPr/>
          <a:lstStyle>
            <a:lvl1pPr>
              <a:defRPr/>
            </a:lvl1pPr>
          </a:lstStyle>
          <a:p>
            <a:endParaRPr lang="en-US" dirty="0"/>
          </a:p>
        </p:txBody>
      </p:sp>
      <p:sp>
        <p:nvSpPr>
          <p:cNvPr id="5" name="Slide Number Placeholder 5"/>
          <p:cNvSpPr>
            <a:spLocks noGrp="1"/>
          </p:cNvSpPr>
          <p:nvPr>
            <p:ph type="sldNum" sz="quarter" idx="12"/>
          </p:nvPr>
        </p:nvSpPr>
        <p:spPr/>
        <p:txBody>
          <a:bodyPr/>
          <a:lstStyle>
            <a:lvl1pPr>
              <a:defRPr/>
            </a:lvl1pPr>
          </a:lstStyle>
          <a:p>
            <a:pPr>
              <a:defRPr/>
            </a:pPr>
            <a:fld id="{9B75A50F-086D-4AA7-91DD-4285D43C665E}"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368C2FE-DBD7-4002-BEFE-3D92E4862D4D}" type="datetimeFigureOut">
              <a:rPr lang="en-US"/>
              <a:pPr>
                <a:defRPr/>
              </a:pPr>
              <a:t>11/18/2010</a:t>
            </a:fld>
            <a:endParaRPr lang="en-US" dirty="0"/>
          </a:p>
        </p:txBody>
      </p:sp>
      <p:sp>
        <p:nvSpPr>
          <p:cNvPr id="3" name="Footer Placeholder 4"/>
          <p:cNvSpPr>
            <a:spLocks noGrp="1"/>
          </p:cNvSpPr>
          <p:nvPr>
            <p:ph type="ftr" sz="quarter" idx="11"/>
          </p:nvPr>
        </p:nvSpPr>
        <p:spPr/>
        <p:txBody>
          <a:bodyPr/>
          <a:lstStyle>
            <a:lvl1pPr>
              <a:defRPr/>
            </a:lvl1pPr>
          </a:lstStyle>
          <a:p>
            <a:endParaRPr lang="en-US" dirty="0"/>
          </a:p>
        </p:txBody>
      </p:sp>
      <p:sp>
        <p:nvSpPr>
          <p:cNvPr id="4" name="Slide Number Placeholder 5"/>
          <p:cNvSpPr>
            <a:spLocks noGrp="1"/>
          </p:cNvSpPr>
          <p:nvPr>
            <p:ph type="sldNum" sz="quarter" idx="12"/>
          </p:nvPr>
        </p:nvSpPr>
        <p:spPr/>
        <p:txBody>
          <a:bodyPr/>
          <a:lstStyle>
            <a:lvl1pPr>
              <a:defRPr/>
            </a:lvl1pPr>
          </a:lstStyle>
          <a:p>
            <a:pPr>
              <a:defRPr/>
            </a:pPr>
            <a:fld id="{EE49E81B-79FA-44F9-900D-5B8753A36357}"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847883A-D25E-43F9-9524-C93E60940C5A}" type="datetimeFigureOut">
              <a:rPr lang="en-US"/>
              <a:pPr>
                <a:defRPr/>
              </a:pPr>
              <a:t>11/18/2010</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88B42CE-D523-4B81-B117-933F48082BF6}"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64E57CE-79C3-4C97-8D7E-C89FA7EDC138}" type="datetimeFigureOut">
              <a:rPr lang="en-US"/>
              <a:pPr>
                <a:defRPr/>
              </a:pPr>
              <a:t>11/18/2010</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pPr>
              <a:defRPr/>
            </a:pPr>
            <a:fld id="{1B7C80BD-71A9-4581-BD6D-5196E4BC5ED0}"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16.xml"/><Relationship Id="rId7" Type="http://schemas.openxmlformats.org/officeDocument/2006/relationships/image" Target="../media/image2.pn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theme" Target="../theme/theme2.xml"/><Relationship Id="rId5" Type="http://schemas.openxmlformats.org/officeDocument/2006/relationships/slideLayout" Target="../slideLayouts/slideLayout18.xml"/><Relationship Id="rId4" Type="http://schemas.openxmlformats.org/officeDocument/2006/relationships/slideLayout" Target="../slideLayouts/slideLayout17.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CE0CF6F5-666A-4BA2-BCA1-C714CA50C614}" type="datetimeFigureOut">
              <a:rPr lang="en-US"/>
              <a:pPr>
                <a:defRPr/>
              </a:pPr>
              <a:t>11/18/2010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289C467C-B2DB-4802-9B8F-F4B0E39AE62C}"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998" r:id="rId1"/>
    <p:sldLayoutId id="2147483997" r:id="rId2"/>
    <p:sldLayoutId id="2147483996" r:id="rId3"/>
    <p:sldLayoutId id="2147483995" r:id="rId4"/>
    <p:sldLayoutId id="2147483994" r:id="rId5"/>
    <p:sldLayoutId id="2147483993" r:id="rId6"/>
    <p:sldLayoutId id="2147483992" r:id="rId7"/>
    <p:sldLayoutId id="2147483991" r:id="rId8"/>
    <p:sldLayoutId id="2147483990" r:id="rId9"/>
    <p:sldLayoutId id="2147483989" r:id="rId10"/>
    <p:sldLayoutId id="2147483988" r:id="rId11"/>
    <p:sldLayoutId id="2147484002" r:id="rId12"/>
    <p:sldLayoutId id="2147484011" r:id="rId13"/>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7" cstate="print">
            <a:lum/>
          </a:blip>
          <a:srcRect/>
          <a:stretch>
            <a:fillRect/>
          </a:stretch>
        </a:blipFill>
        <a:effectLst/>
      </p:bgPr>
    </p:bg>
    <p:spTree>
      <p:nvGrpSpPr>
        <p:cNvPr id="1" name=""/>
        <p:cNvGrpSpPr/>
        <p:nvPr/>
      </p:nvGrpSpPr>
      <p:grpSpPr>
        <a:xfrm>
          <a:off x="0" y="0"/>
          <a:ext cx="0" cy="0"/>
          <a:chOff x="0" y="0"/>
          <a:chExt cx="0" cy="0"/>
        </a:xfrm>
      </p:grpSpPr>
      <p:sp>
        <p:nvSpPr>
          <p:cNvPr id="9" name="Title Placeholder 8"/>
          <p:cNvSpPr>
            <a:spLocks noGrp="1"/>
          </p:cNvSpPr>
          <p:nvPr>
            <p:ph type="title"/>
          </p:nvPr>
        </p:nvSpPr>
        <p:spPr>
          <a:xfrm>
            <a:off x="1143000" y="274638"/>
            <a:ext cx="75438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1143000" y="1524000"/>
            <a:ext cx="7543800" cy="4483291"/>
          </a:xfrm>
          <a:prstGeom prst="rect">
            <a:avLst/>
          </a:prstGeom>
        </p:spPr>
        <p:txBody>
          <a:bodyPr vert="horz" l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10" name="Date Placeholder 9"/>
          <p:cNvSpPr>
            <a:spLocks noGrp="1"/>
          </p:cNvSpPr>
          <p:nvPr>
            <p:ph type="dt" sz="half" idx="2"/>
          </p:nvPr>
        </p:nvSpPr>
        <p:spPr>
          <a:xfrm>
            <a:off x="2971800"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fld id="{CE0CF6F5-666A-4BA2-BCA1-C714CA50C614}" type="datetimeFigureOut">
              <a:rPr lang="en-US" smtClean="0"/>
              <a:pPr>
                <a:defRPr/>
              </a:pPr>
              <a:t>11/18/2010</a:t>
            </a:fld>
            <a:endParaRPr lang="en-US" dirty="0"/>
          </a:p>
        </p:txBody>
      </p:sp>
      <p:sp>
        <p:nvSpPr>
          <p:cNvPr id="22" name="Footer Placeholder 21"/>
          <p:cNvSpPr>
            <a:spLocks noGrp="1"/>
          </p:cNvSpPr>
          <p:nvPr>
            <p:ph type="ftr" sz="quarter" idx="3"/>
          </p:nvPr>
        </p:nvSpPr>
        <p:spPr>
          <a:xfrm>
            <a:off x="624840"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4892040"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289C467C-B2DB-4802-9B8F-F4B0E39AE62C}"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4013" r:id="rId1"/>
    <p:sldLayoutId id="2147484014" r:id="rId2"/>
    <p:sldLayoutId id="2147484015" r:id="rId3"/>
    <p:sldLayoutId id="2147484017" r:id="rId4"/>
    <p:sldLayoutId id="2147484018" r:id="rId5"/>
  </p:sldLayoutIdLst>
  <p:hf sldNum="0" hdr="0" ftr="0" dt="0"/>
  <p:txStyles>
    <p:titleStyle>
      <a:lvl1pPr algn="l" rtl="0" eaLnBrk="1" latinLnBrk="0" hangingPunct="1">
        <a:spcBef>
          <a:spcPct val="0"/>
        </a:spcBef>
        <a:buNone/>
        <a:defRPr kumimoji="0" sz="4100" b="1" kern="1200">
          <a:solidFill>
            <a:schemeClr val="tx2"/>
          </a:solidFill>
          <a:effectLst/>
          <a:latin typeface="+mj-lt"/>
          <a:ea typeface="+mj-ea"/>
          <a:cs typeface="+mj-cs"/>
        </a:defRPr>
      </a:lvl1pPr>
      <a:extLst/>
    </p:titleStyle>
    <p:bodyStyle>
      <a:lvl1pPr marL="457200" indent="-347663" algn="l" rtl="0" eaLnBrk="1" latinLnBrk="0" hangingPunct="1">
        <a:spcBef>
          <a:spcPts val="400"/>
        </a:spcBef>
        <a:spcAft>
          <a:spcPts val="0"/>
        </a:spcAft>
        <a:buClr>
          <a:srgbClr val="C00000"/>
        </a:buClr>
        <a:buSzPct val="90000"/>
        <a:buFontTx/>
        <a:buBlip>
          <a:blip r:embed="rId8"/>
        </a:buBlip>
        <a:defRPr kumimoji="0" sz="2700" kern="1200">
          <a:solidFill>
            <a:schemeClr val="tx1"/>
          </a:solidFill>
          <a:latin typeface="+mn-lt"/>
          <a:ea typeface="+mn-ea"/>
          <a:cs typeface="+mn-cs"/>
        </a:defRPr>
      </a:lvl1pPr>
      <a:lvl2pPr marL="685800" indent="-293688" algn="l" rtl="0" eaLnBrk="1" latinLnBrk="0" hangingPunct="1">
        <a:spcBef>
          <a:spcPts val="324"/>
        </a:spcBef>
        <a:buClr>
          <a:schemeClr val="accent1"/>
        </a:buClr>
        <a:buSzPct val="90000"/>
        <a:buFontTx/>
        <a:buBlip>
          <a:blip r:embed="rId9"/>
        </a:buBlip>
        <a:defRPr kumimoji="0" sz="2300" kern="1200">
          <a:solidFill>
            <a:schemeClr val="tx1"/>
          </a:solidFill>
          <a:latin typeface="+mn-lt"/>
          <a:ea typeface="+mn-ea"/>
          <a:cs typeface="+mn-cs"/>
        </a:defRPr>
      </a:lvl2pPr>
      <a:lvl3pPr marL="914400" indent="-228600" algn="l" rtl="0" eaLnBrk="1" latinLnBrk="0" hangingPunct="1">
        <a:spcBef>
          <a:spcPts val="350"/>
        </a:spcBef>
        <a:buClr>
          <a:srgbClr val="A32330"/>
        </a:buClr>
        <a:buSzPct val="150000"/>
        <a:buFont typeface="Lucida Sans Unicode" pitchFamily="34" charset="0"/>
        <a:buChar char="‣"/>
        <a:defRPr kumimoji="0" sz="2100" kern="1200">
          <a:solidFill>
            <a:schemeClr val="tx1"/>
          </a:solidFill>
          <a:latin typeface="+mn-lt"/>
          <a:ea typeface="+mn-ea"/>
          <a:cs typeface="+mn-cs"/>
        </a:defRPr>
      </a:lvl3pPr>
      <a:lvl4pPr marL="1143000" indent="-228600" algn="l" rtl="0" eaLnBrk="1" latinLnBrk="0" hangingPunct="1">
        <a:spcBef>
          <a:spcPts val="350"/>
        </a:spcBef>
        <a:buClr>
          <a:srgbClr val="A32330"/>
        </a:buClr>
        <a:buSzPct val="140000"/>
        <a:buFont typeface="Arial" pitchFamily="34" charset="0"/>
        <a:buChar char="•"/>
        <a:defRPr kumimoji="0" sz="1900" kern="1200">
          <a:solidFill>
            <a:schemeClr val="tx1"/>
          </a:solidFill>
          <a:latin typeface="+mn-lt"/>
          <a:ea typeface="+mn-ea"/>
          <a:cs typeface="+mn-cs"/>
        </a:defRPr>
      </a:lvl4pPr>
      <a:lvl5pPr marL="1371600" indent="-228600" algn="l" rtl="0" eaLnBrk="1" latinLnBrk="0" hangingPunct="1">
        <a:spcBef>
          <a:spcPts val="350"/>
        </a:spcBef>
        <a:buClr>
          <a:srgbClr val="A32330"/>
        </a:buClr>
        <a:buSzPct val="100000"/>
        <a:buFont typeface="Wingdings" pitchFamily="2" charset="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mailto:aclark@hcde-texas.org" TargetMode="External"/><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hyperlink" Target="mailto:sara.baltunis@region10.org"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hyperlink" Target="mailto:txvsncentral@txvsn.org" TargetMode="External"/><Relationship Id="rId2" Type="http://schemas.openxmlformats.org/officeDocument/2006/relationships/notesSlide" Target="../notesSlides/notesSlide29.xml"/><Relationship Id="rId1" Type="http://schemas.openxmlformats.org/officeDocument/2006/relationships/slideLayout" Target="../slideLayouts/slideLayout16.xml"/><Relationship Id="rId5" Type="http://schemas.openxmlformats.org/officeDocument/2006/relationships/hyperlink" Target="mailto:txvsncoursereview@txvsn.org" TargetMode="External"/><Relationship Id="rId4" Type="http://schemas.openxmlformats.org/officeDocument/2006/relationships/hyperlink" Target="http://www.region10.org/instructionaltechnology/listserv/files/txvsnenroll.html"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www.txvsn.org/txvsnCatalog.aspx"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1219200"/>
            <a:ext cx="7543800" cy="923330"/>
          </a:xfrm>
          <a:prstGeom prst="rect">
            <a:avLst/>
          </a:prstGeom>
          <a:noFill/>
        </p:spPr>
        <p:txBody>
          <a:bodyPr wrap="square" rtlCol="0">
            <a:spAutoFit/>
          </a:bodyPr>
          <a:lstStyle/>
          <a:p>
            <a:pPr algn="ctr"/>
            <a:r>
              <a:rPr lang="en-US" sz="5400" dirty="0" smtClean="0">
                <a:solidFill>
                  <a:srgbClr val="AC0000"/>
                </a:solidFill>
                <a:effectLst>
                  <a:outerShdw blurRad="50800" dist="50800" dir="5400000" algn="ctr" rotWithShape="0">
                    <a:schemeClr val="tx1"/>
                  </a:outerShdw>
                </a:effectLst>
              </a:rPr>
              <a:t>The Dual Credit Pilot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The Dual Credit Pilot</a:t>
            </a:r>
            <a:endParaRPr lang="en-US" dirty="0"/>
          </a:p>
        </p:txBody>
      </p:sp>
      <p:sp>
        <p:nvSpPr>
          <p:cNvPr id="5" name="Subtitle 4"/>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smtClean="0"/>
              <a:t>The Virtual College of Texas</a:t>
            </a:r>
          </a:p>
          <a:p>
            <a:r>
              <a:rPr lang="en-US" dirty="0" smtClean="0"/>
              <a:t>Universities</a:t>
            </a:r>
          </a:p>
          <a:p>
            <a:r>
              <a:rPr lang="en-US" dirty="0" smtClean="0"/>
              <a:t>Dual Credit Course Review</a:t>
            </a:r>
          </a:p>
          <a:p>
            <a:pPr lvl="1"/>
            <a:r>
              <a:rPr lang="en-US" dirty="0" smtClean="0"/>
              <a:t>Processes</a:t>
            </a:r>
          </a:p>
          <a:p>
            <a:pPr lvl="1"/>
            <a:r>
              <a:rPr lang="en-US" dirty="0" smtClean="0"/>
              <a:t>Reporting</a:t>
            </a:r>
          </a:p>
          <a:p>
            <a:endParaRPr lang="en-US" dirty="0"/>
          </a:p>
        </p:txBody>
      </p:sp>
      <p:sp>
        <p:nvSpPr>
          <p:cNvPr id="4" name="Title 3"/>
          <p:cNvSpPr>
            <a:spLocks noGrp="1"/>
          </p:cNvSpPr>
          <p:nvPr>
            <p:ph type="title"/>
          </p:nvPr>
        </p:nvSpPr>
        <p:spPr/>
        <p:txBody>
          <a:bodyPr/>
          <a:lstStyle/>
          <a:p>
            <a:r>
              <a:rPr lang="en-US" dirty="0" smtClean="0"/>
              <a:t>Pilot Partners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Challenges</a:t>
            </a:r>
            <a:endParaRPr lang="en-US" dirty="0"/>
          </a:p>
        </p:txBody>
      </p:sp>
      <p:sp>
        <p:nvSpPr>
          <p:cNvPr id="5" name="Subtitle 4"/>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1524000"/>
            <a:ext cx="7772400" cy="4483291"/>
          </a:xfrm>
        </p:spPr>
        <p:txBody>
          <a:bodyPr/>
          <a:lstStyle/>
          <a:p>
            <a:r>
              <a:rPr lang="en-US" dirty="0" smtClean="0"/>
              <a:t>Dual Credit Review Process</a:t>
            </a:r>
          </a:p>
          <a:p>
            <a:pPr lvl="1"/>
            <a:r>
              <a:rPr lang="en-US" dirty="0" smtClean="0"/>
              <a:t>Processes</a:t>
            </a:r>
          </a:p>
          <a:p>
            <a:pPr lvl="1"/>
            <a:r>
              <a:rPr lang="en-US" dirty="0" smtClean="0"/>
              <a:t>Reporting</a:t>
            </a:r>
          </a:p>
          <a:p>
            <a:r>
              <a:rPr lang="en-US" dirty="0" smtClean="0"/>
              <a:t>Alignment issues</a:t>
            </a:r>
          </a:p>
          <a:p>
            <a:pPr lvl="1"/>
            <a:r>
              <a:rPr lang="en-US" dirty="0" smtClean="0"/>
              <a:t>Semester Alignments</a:t>
            </a:r>
          </a:p>
          <a:p>
            <a:pPr lvl="1"/>
            <a:r>
              <a:rPr lang="en-US" dirty="0" smtClean="0"/>
              <a:t>Directly vs. Indirectly taught</a:t>
            </a:r>
          </a:p>
          <a:p>
            <a:r>
              <a:rPr lang="en-US" dirty="0" smtClean="0"/>
              <a:t>Modifications</a:t>
            </a:r>
          </a:p>
          <a:p>
            <a:pPr lvl="1"/>
            <a:r>
              <a:rPr lang="en-US" dirty="0" smtClean="0"/>
              <a:t>Differences:  High School VS College RFQ</a:t>
            </a:r>
          </a:p>
          <a:p>
            <a:r>
              <a:rPr lang="en-US" dirty="0" smtClean="0"/>
              <a:t>Online = F2F misnomer</a:t>
            </a:r>
          </a:p>
          <a:p>
            <a:pPr>
              <a:buNone/>
            </a:pPr>
            <a:r>
              <a:rPr lang="en-US" dirty="0" smtClean="0"/>
              <a:t> </a:t>
            </a:r>
            <a:endParaRPr lang="en-US" dirty="0"/>
          </a:p>
        </p:txBody>
      </p:sp>
      <p:sp>
        <p:nvSpPr>
          <p:cNvPr id="3" name="Title 2"/>
          <p:cNvSpPr>
            <a:spLocks noGrp="1"/>
          </p:cNvSpPr>
          <p:nvPr>
            <p:ph type="title"/>
          </p:nvPr>
        </p:nvSpPr>
        <p:spPr>
          <a:xfrm>
            <a:off x="990600" y="274638"/>
            <a:ext cx="7696200" cy="1143000"/>
          </a:xfrm>
        </p:spPr>
        <p:txBody>
          <a:bodyPr/>
          <a:lstStyle/>
          <a:p>
            <a:r>
              <a:rPr lang="en-US" dirty="0" smtClean="0"/>
              <a:t>Course Review Challenges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52400"/>
            <a:ext cx="8001000" cy="1829761"/>
          </a:xfrm>
        </p:spPr>
        <p:txBody>
          <a:bodyPr/>
          <a:lstStyle/>
          <a:p>
            <a:r>
              <a:rPr lang="en-US" dirty="0" smtClean="0"/>
              <a:t>Words of Wisdom….</a:t>
            </a:r>
            <a:endParaRPr lang="en-US" dirty="0"/>
          </a:p>
        </p:txBody>
      </p:sp>
      <p:sp>
        <p:nvSpPr>
          <p:cNvPr id="3" name="Subtitle 2"/>
          <p:cNvSpPr>
            <a:spLocks noGrp="1"/>
          </p:cNvSpPr>
          <p:nvPr>
            <p:ph type="subTitle" idx="1"/>
          </p:nvPr>
        </p:nvSpPr>
        <p:spPr>
          <a:xfrm>
            <a:off x="533400" y="2209800"/>
            <a:ext cx="8153400" cy="3657600"/>
          </a:xfrm>
        </p:spPr>
        <p:txBody>
          <a:bodyPr>
            <a:normAutofit/>
          </a:bodyPr>
          <a:lstStyle/>
          <a:p>
            <a:pPr algn="ctr"/>
            <a:r>
              <a:rPr lang="en-US" dirty="0" smtClean="0"/>
              <a:t>“The good news is that we brought dual credit to district that have never had it before.</a:t>
            </a:r>
          </a:p>
          <a:p>
            <a:pPr algn="ctr"/>
            <a:r>
              <a:rPr lang="en-US" dirty="0" smtClean="0"/>
              <a:t>  </a:t>
            </a:r>
          </a:p>
          <a:p>
            <a:pPr algn="ctr"/>
            <a:r>
              <a:rPr lang="en-US" dirty="0" smtClean="0"/>
              <a:t>The bad news is that we brought dual credit to districts that have never had it before….”</a:t>
            </a:r>
          </a:p>
          <a:p>
            <a:endParaRPr lang="en-US" sz="2800" dirty="0" smtClean="0"/>
          </a:p>
          <a:p>
            <a:r>
              <a:rPr lang="en-US" sz="2800" i="1" dirty="0" smtClean="0"/>
              <a:t>Paula Nichols – Lamar University</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762000" y="1447800"/>
            <a:ext cx="8077200" cy="4788091"/>
          </a:xfrm>
        </p:spPr>
        <p:txBody>
          <a:bodyPr/>
          <a:lstStyle/>
          <a:p>
            <a:r>
              <a:rPr lang="en-US" dirty="0" smtClean="0"/>
              <a:t>“Green Districts”</a:t>
            </a:r>
          </a:p>
          <a:p>
            <a:pPr lvl="1"/>
            <a:r>
              <a:rPr lang="en-US" dirty="0" smtClean="0"/>
              <a:t>The learning curve</a:t>
            </a:r>
          </a:p>
          <a:p>
            <a:pPr lvl="1"/>
            <a:r>
              <a:rPr lang="en-US" dirty="0" smtClean="0"/>
              <a:t>Selection of students</a:t>
            </a:r>
          </a:p>
          <a:p>
            <a:pPr lvl="1"/>
            <a:r>
              <a:rPr lang="en-US" dirty="0" smtClean="0"/>
              <a:t>Monitoring students</a:t>
            </a:r>
          </a:p>
          <a:p>
            <a:r>
              <a:rPr lang="en-US" dirty="0" smtClean="0"/>
              <a:t>Dual Enrollment</a:t>
            </a:r>
          </a:p>
          <a:p>
            <a:pPr lvl="1"/>
            <a:r>
              <a:rPr lang="en-US" dirty="0" smtClean="0"/>
              <a:t>TxVSN Enrollment</a:t>
            </a:r>
          </a:p>
          <a:p>
            <a:pPr lvl="1"/>
            <a:r>
              <a:rPr lang="en-US" dirty="0" smtClean="0"/>
              <a:t>Dual Credit Provider Enrollment</a:t>
            </a:r>
          </a:p>
          <a:p>
            <a:r>
              <a:rPr lang="en-US" dirty="0" smtClean="0"/>
              <a:t>Articulation Agreement? What Articulation Agreement?</a:t>
            </a:r>
          </a:p>
          <a:p>
            <a:pPr lvl="1"/>
            <a:r>
              <a:rPr lang="en-US" dirty="0" smtClean="0"/>
              <a:t>HB 2480</a:t>
            </a:r>
          </a:p>
          <a:p>
            <a:pPr lvl="1"/>
            <a:endParaRPr lang="en-US" dirty="0" smtClean="0"/>
          </a:p>
          <a:p>
            <a:pPr>
              <a:buNone/>
            </a:pPr>
            <a:endParaRPr lang="en-US" dirty="0" smtClean="0"/>
          </a:p>
          <a:p>
            <a:endParaRPr lang="en-US" dirty="0"/>
          </a:p>
        </p:txBody>
      </p:sp>
      <p:sp>
        <p:nvSpPr>
          <p:cNvPr id="6" name="Title 5"/>
          <p:cNvSpPr>
            <a:spLocks noGrp="1"/>
          </p:cNvSpPr>
          <p:nvPr>
            <p:ph type="title"/>
          </p:nvPr>
        </p:nvSpPr>
        <p:spPr>
          <a:xfrm>
            <a:off x="762000" y="304800"/>
            <a:ext cx="8001000" cy="1143000"/>
          </a:xfrm>
        </p:spPr>
        <p:txBody>
          <a:bodyPr>
            <a:normAutofit/>
          </a:bodyPr>
          <a:lstStyle/>
          <a:p>
            <a:r>
              <a:rPr lang="en-US" dirty="0" smtClean="0"/>
              <a:t>Enrollment Challenges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TxVSN Registered Districts</a:t>
            </a:r>
            <a:endParaRPr lang="en-US" dirty="0"/>
          </a:p>
        </p:txBody>
      </p:sp>
      <p:graphicFrame>
        <p:nvGraphicFramePr>
          <p:cNvPr id="4" name="Content Placeholder 3"/>
          <p:cNvGraphicFramePr>
            <a:graphicFrameLocks noGrp="1"/>
          </p:cNvGraphicFramePr>
          <p:nvPr>
            <p:ph idx="1"/>
          </p:nvPr>
        </p:nvGraphicFramePr>
        <p:xfrm>
          <a:off x="381000" y="1143000"/>
          <a:ext cx="8229600" cy="5440363"/>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7315200" y="6553200"/>
            <a:ext cx="1828800" cy="304800"/>
          </a:xfrm>
          <a:prstGeom prst="rect">
            <a:avLst/>
          </a:prstGeom>
          <a:noFill/>
        </p:spPr>
        <p:txBody>
          <a:bodyPr wrap="square" rtlCol="0">
            <a:spAutoFit/>
          </a:bodyPr>
          <a:lstStyle/>
          <a:p>
            <a:pPr algn="r"/>
            <a:r>
              <a:rPr lang="en-US" sz="1400" dirty="0" smtClean="0"/>
              <a:t>As of 11-12-2010</a:t>
            </a:r>
            <a:endParaRPr lang="en-US" sz="1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228600"/>
          <a:ext cx="9144000" cy="66294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7162800" y="6581001"/>
            <a:ext cx="1981200" cy="276999"/>
          </a:xfrm>
          <a:prstGeom prst="rect">
            <a:avLst/>
          </a:prstGeom>
          <a:noFill/>
        </p:spPr>
        <p:txBody>
          <a:bodyPr wrap="square" rtlCol="0">
            <a:spAutoFit/>
          </a:bodyPr>
          <a:lstStyle/>
          <a:p>
            <a:pPr algn="r" fontAlgn="base">
              <a:spcBef>
                <a:spcPct val="0"/>
              </a:spcBef>
              <a:spcAft>
                <a:spcPct val="0"/>
              </a:spcAft>
            </a:pPr>
            <a:r>
              <a:rPr lang="en-US" sz="1200" dirty="0" smtClean="0">
                <a:solidFill>
                  <a:prstClr val="black"/>
                </a:solidFill>
                <a:latin typeface="Arial" charset="0"/>
              </a:rPr>
              <a:t>As of 11-12-2010</a:t>
            </a:r>
            <a:endParaRPr lang="en-US" sz="1200" dirty="0">
              <a:solidFill>
                <a:prstClr val="black"/>
              </a:solidFill>
              <a:latin typeface="Arial" charset="0"/>
            </a:endParaRPr>
          </a:p>
        </p:txBody>
      </p:sp>
      <p:sp>
        <p:nvSpPr>
          <p:cNvPr id="6" name="TextBox 5"/>
          <p:cNvSpPr txBox="1"/>
          <p:nvPr/>
        </p:nvSpPr>
        <p:spPr>
          <a:xfrm>
            <a:off x="838200" y="152400"/>
            <a:ext cx="7848600" cy="400110"/>
          </a:xfrm>
          <a:prstGeom prst="rect">
            <a:avLst/>
          </a:prstGeom>
          <a:noFill/>
        </p:spPr>
        <p:txBody>
          <a:bodyPr wrap="square" rtlCol="0">
            <a:spAutoFit/>
          </a:bodyPr>
          <a:lstStyle/>
          <a:p>
            <a:pPr algn="ctr" fontAlgn="base">
              <a:spcBef>
                <a:spcPct val="0"/>
              </a:spcBef>
              <a:spcAft>
                <a:spcPct val="0"/>
              </a:spcAft>
            </a:pPr>
            <a:r>
              <a:rPr lang="en-US" sz="2000" dirty="0">
                <a:solidFill>
                  <a:prstClr val="black"/>
                </a:solidFill>
                <a:latin typeface="Arial" charset="0"/>
              </a:rPr>
              <a:t>TxVSN Enrollments by Semester</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nvGraphicFramePr>
        <p:xfrm>
          <a:off x="1905000" y="685800"/>
          <a:ext cx="5562600" cy="6172200"/>
        </p:xfrm>
        <a:graphic>
          <a:graphicData uri="http://schemas.openxmlformats.org/drawingml/2006/chart">
            <c:chart xmlns:c="http://schemas.openxmlformats.org/drawingml/2006/chart" xmlns:r="http://schemas.openxmlformats.org/officeDocument/2006/relationships" r:id="rId3"/>
          </a:graphicData>
        </a:graphic>
      </p:graphicFrame>
      <p:sp>
        <p:nvSpPr>
          <p:cNvPr id="4" name="Rectangle 3"/>
          <p:cNvSpPr/>
          <p:nvPr/>
        </p:nvSpPr>
        <p:spPr>
          <a:xfrm>
            <a:off x="0" y="228600"/>
            <a:ext cx="9144000" cy="523220"/>
          </a:xfrm>
          <a:prstGeom prst="rect">
            <a:avLst/>
          </a:prstGeom>
        </p:spPr>
        <p:txBody>
          <a:bodyPr wrap="square">
            <a:spAutoFit/>
          </a:bodyPr>
          <a:lstStyle/>
          <a:p>
            <a:pPr algn="ctr"/>
            <a:r>
              <a:rPr lang="en-US" sz="2800" b="1" dirty="0" smtClean="0"/>
              <a:t>TxVSN Enrollments  by District Size – Fall 2010</a:t>
            </a:r>
            <a:endParaRPr lang="en-US" sz="2800"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1828800" y="838200"/>
          <a:ext cx="5791200" cy="601980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0" y="304800"/>
            <a:ext cx="9144000" cy="523220"/>
          </a:xfrm>
          <a:prstGeom prst="rect">
            <a:avLst/>
          </a:prstGeom>
          <a:noFill/>
        </p:spPr>
        <p:txBody>
          <a:bodyPr wrap="square" rtlCol="0">
            <a:spAutoFit/>
          </a:bodyPr>
          <a:lstStyle/>
          <a:p>
            <a:pPr algn="ctr"/>
            <a:r>
              <a:rPr lang="en-US" sz="2800" b="1" dirty="0" smtClean="0"/>
              <a:t>TxVSN Enrollments  by District Size – Spring 2011</a:t>
            </a:r>
            <a:endParaRPr lang="en-US" sz="28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ubtitle 2"/>
          <p:cNvSpPr>
            <a:spLocks noGrp="1"/>
          </p:cNvSpPr>
          <p:nvPr>
            <p:ph idx="1"/>
          </p:nvPr>
        </p:nvSpPr>
        <p:spPr>
          <a:xfrm>
            <a:off x="762000" y="1295400"/>
            <a:ext cx="7620000" cy="4483291"/>
          </a:xfrm>
        </p:spPr>
        <p:txBody>
          <a:bodyPr>
            <a:normAutofit/>
          </a:bodyPr>
          <a:lstStyle/>
          <a:p>
            <a:pPr marR="0" eaLnBrk="1" hangingPunct="1"/>
            <a:r>
              <a:rPr lang="en-US" b="1" dirty="0" smtClean="0">
                <a:latin typeface="Arial" charset="0"/>
                <a:cs typeface="Arial" charset="0"/>
              </a:rPr>
              <a:t>Angela  Clark </a:t>
            </a:r>
          </a:p>
          <a:p>
            <a:pPr lvl="1"/>
            <a:r>
              <a:rPr lang="en-US" b="1" dirty="0" smtClean="0">
                <a:latin typeface="Arial" charset="0"/>
                <a:cs typeface="Arial" charset="0"/>
              </a:rPr>
              <a:t>TxVSN Central Operations Director</a:t>
            </a:r>
          </a:p>
          <a:p>
            <a:pPr lvl="1"/>
            <a:r>
              <a:rPr lang="en-US" b="1" dirty="0" smtClean="0">
                <a:latin typeface="Arial" charset="0"/>
                <a:cs typeface="Arial" charset="0"/>
                <a:hlinkClick r:id="rId3"/>
              </a:rPr>
              <a:t>aclark@hcde-texas.org</a:t>
            </a:r>
            <a:endParaRPr lang="en-US" b="1" dirty="0" smtClean="0">
              <a:latin typeface="Arial" charset="0"/>
              <a:cs typeface="Arial" charset="0"/>
            </a:endParaRPr>
          </a:p>
          <a:p>
            <a:pPr lvl="1"/>
            <a:endParaRPr lang="en-US" b="1" dirty="0" smtClean="0">
              <a:latin typeface="Arial" charset="0"/>
              <a:cs typeface="Arial" charset="0"/>
            </a:endParaRPr>
          </a:p>
          <a:p>
            <a:r>
              <a:rPr lang="en-US" b="1" dirty="0" smtClean="0">
                <a:latin typeface="Arial" charset="0"/>
                <a:cs typeface="Arial" charset="0"/>
              </a:rPr>
              <a:t>Sara Baltunis</a:t>
            </a:r>
          </a:p>
          <a:p>
            <a:pPr lvl="1"/>
            <a:r>
              <a:rPr lang="en-US" b="1" dirty="0" smtClean="0">
                <a:latin typeface="Arial" charset="0"/>
                <a:cs typeface="Arial" charset="0"/>
              </a:rPr>
              <a:t>TxVSN Course Review Consultant</a:t>
            </a:r>
          </a:p>
          <a:p>
            <a:pPr lvl="1"/>
            <a:r>
              <a:rPr lang="en-US" b="1" dirty="0" smtClean="0">
                <a:latin typeface="Arial" charset="0"/>
                <a:cs typeface="Arial" charset="0"/>
                <a:hlinkClick r:id="rId4"/>
              </a:rPr>
              <a:t>sara.baltunis@region10.org</a:t>
            </a:r>
            <a:r>
              <a:rPr lang="en-US" b="1" dirty="0" smtClean="0">
                <a:latin typeface="Arial" charset="0"/>
                <a:cs typeface="Arial" charset="0"/>
              </a:rPr>
              <a:t> </a:t>
            </a:r>
          </a:p>
          <a:p>
            <a:endParaRPr lang="en-US" b="1" dirty="0" smtClean="0">
              <a:latin typeface="Arial" charset="0"/>
              <a:cs typeface="Arial" charset="0"/>
            </a:endParaRPr>
          </a:p>
          <a:p>
            <a:pPr lvl="1">
              <a:buNone/>
            </a:pPr>
            <a:endParaRPr lang="en-US" b="1" dirty="0" smtClean="0">
              <a:latin typeface="Arial" charset="0"/>
              <a:cs typeface="Arial" charset="0"/>
            </a:endParaRPr>
          </a:p>
          <a:p>
            <a:pPr marR="0" eaLnBrk="1" hangingPunct="1"/>
            <a:endParaRPr lang="en-US" i="1" dirty="0" smtClean="0">
              <a:solidFill>
                <a:schemeClr val="bg1"/>
              </a:solidFill>
            </a:endParaRPr>
          </a:p>
        </p:txBody>
      </p:sp>
      <p:sp>
        <p:nvSpPr>
          <p:cNvPr id="6" name="Title 5"/>
          <p:cNvSpPr>
            <a:spLocks noGrp="1"/>
          </p:cNvSpPr>
          <p:nvPr>
            <p:ph type="title"/>
          </p:nvPr>
        </p:nvSpPr>
        <p:spPr>
          <a:xfrm>
            <a:off x="914400" y="228600"/>
            <a:ext cx="7543800" cy="1143000"/>
          </a:xfrm>
        </p:spPr>
        <p:txBody>
          <a:bodyPr/>
          <a:lstStyle/>
          <a:p>
            <a:r>
              <a:rPr lang="en-US" dirty="0" smtClean="0"/>
              <a:t>Presenters</a:t>
            </a:r>
            <a:endParaRPr lang="en-US" dirty="0"/>
          </a:p>
        </p:txBody>
      </p:sp>
      <p:sp>
        <p:nvSpPr>
          <p:cNvPr id="5" name="TextBox 4"/>
          <p:cNvSpPr txBox="1"/>
          <p:nvPr/>
        </p:nvSpPr>
        <p:spPr>
          <a:xfrm>
            <a:off x="0" y="5943600"/>
            <a:ext cx="3733800" cy="523220"/>
          </a:xfrm>
          <a:prstGeom prst="rect">
            <a:avLst/>
          </a:prstGeom>
          <a:noFill/>
        </p:spPr>
        <p:txBody>
          <a:bodyPr>
            <a:spAutoFit/>
            <a:scene3d>
              <a:camera prst="orthographicFront"/>
              <a:lightRig rig="threePt" dir="t"/>
            </a:scene3d>
            <a:sp3d extrusionH="57150">
              <a:bevelT w="38100" h="38100" prst="convex"/>
              <a:bevelB w="38100" h="38100" prst="convex"/>
            </a:sp3d>
          </a:bodyPr>
          <a:lstStyle/>
          <a:p>
            <a:pPr>
              <a:defRPr/>
            </a:pPr>
            <a:r>
              <a:rPr lang="en-US" sz="2800" b="1" dirty="0">
                <a:ln w="18415" cmpd="sng">
                  <a:solidFill>
                    <a:srgbClr val="FFFFFF"/>
                  </a:solidFill>
                  <a:prstDash val="solid"/>
                </a:ln>
                <a:solidFill>
                  <a:srgbClr val="FFFFFF"/>
                </a:solidFill>
                <a:effectLst>
                  <a:outerShdw blurRad="63500" dir="3600000" algn="tl" rotWithShape="0">
                    <a:srgbClr val="000000">
                      <a:alpha val="70000"/>
                    </a:srgbClr>
                  </a:outerShdw>
                </a:effectLst>
              </a:rPr>
              <a:t>www.txvsn.org</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0" y="1524000"/>
            <a:ext cx="7848600" cy="4483291"/>
          </a:xfrm>
        </p:spPr>
        <p:txBody>
          <a:bodyPr/>
          <a:lstStyle/>
          <a:p>
            <a:r>
              <a:rPr lang="en-US" dirty="0" smtClean="0"/>
              <a:t>TxVSN Systems Development</a:t>
            </a:r>
          </a:p>
          <a:p>
            <a:pPr lvl="1"/>
            <a:r>
              <a:rPr lang="en-US" dirty="0" smtClean="0"/>
              <a:t>HB 3646</a:t>
            </a:r>
          </a:p>
          <a:p>
            <a:pPr lvl="2"/>
            <a:r>
              <a:rPr lang="en-US" dirty="0" smtClean="0"/>
              <a:t>Introduced much needed state funding!</a:t>
            </a:r>
          </a:p>
          <a:p>
            <a:pPr lvl="2"/>
            <a:r>
              <a:rPr lang="en-US" dirty="0" smtClean="0"/>
              <a:t>Changes to current system</a:t>
            </a:r>
          </a:p>
          <a:p>
            <a:pPr lvl="1">
              <a:buNone/>
            </a:pPr>
            <a:endParaRPr lang="en-US" dirty="0" smtClean="0"/>
          </a:p>
          <a:p>
            <a:r>
              <a:rPr lang="en-US" dirty="0" smtClean="0"/>
              <a:t>The VCT Model</a:t>
            </a:r>
          </a:p>
          <a:p>
            <a:pPr lvl="1"/>
            <a:r>
              <a:rPr lang="en-US" dirty="0" smtClean="0"/>
              <a:t>Similar, but opposite</a:t>
            </a:r>
          </a:p>
          <a:p>
            <a:pPr lvl="2"/>
            <a:r>
              <a:rPr lang="en-US" dirty="0" smtClean="0"/>
              <a:t>Re-training districts (provider/receiver flip flop)</a:t>
            </a:r>
          </a:p>
          <a:p>
            <a:pPr lvl="2"/>
            <a:r>
              <a:rPr lang="en-US" dirty="0" smtClean="0"/>
              <a:t>Modification of TxVSN system (course catalog)</a:t>
            </a:r>
          </a:p>
          <a:p>
            <a:pPr lvl="2"/>
            <a:r>
              <a:rPr lang="en-US" dirty="0" smtClean="0"/>
              <a:t>Provider confusion</a:t>
            </a:r>
          </a:p>
          <a:p>
            <a:pPr lvl="1"/>
            <a:endParaRPr lang="en-US" dirty="0"/>
          </a:p>
        </p:txBody>
      </p:sp>
      <p:sp>
        <p:nvSpPr>
          <p:cNvPr id="3" name="Title 2"/>
          <p:cNvSpPr>
            <a:spLocks noGrp="1"/>
          </p:cNvSpPr>
          <p:nvPr>
            <p:ph type="title"/>
          </p:nvPr>
        </p:nvSpPr>
        <p:spPr>
          <a:xfrm>
            <a:off x="838200" y="274638"/>
            <a:ext cx="7848600" cy="1143000"/>
          </a:xfrm>
        </p:spPr>
        <p:txBody>
          <a:bodyPr/>
          <a:lstStyle/>
          <a:p>
            <a:r>
              <a:rPr lang="en-US" dirty="0" smtClean="0"/>
              <a:t>Systems Challenges</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Moving Forward</a:t>
            </a:r>
            <a:endParaRPr lang="en-US" dirty="0"/>
          </a:p>
        </p:txBody>
      </p:sp>
      <p:sp>
        <p:nvSpPr>
          <p:cNvPr id="3" name="Subtitle 2"/>
          <p:cNvSpPr>
            <a:spLocks noGrp="1"/>
          </p:cNvSpPr>
          <p:nvPr>
            <p:ph type="subTitle" idx="1"/>
          </p:nvPr>
        </p:nvSpPr>
        <p:spPr/>
        <p:txBody>
          <a:bodyPr/>
          <a:lstStyle/>
          <a:p>
            <a:r>
              <a:rPr lang="en-US" dirty="0" smtClean="0"/>
              <a:t>TxVSN Dual Credit - The Next Phase</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smtClean="0"/>
              <a:t>Why?</a:t>
            </a:r>
          </a:p>
          <a:p>
            <a:pPr lvl="1"/>
            <a:r>
              <a:rPr lang="en-US" dirty="0" smtClean="0"/>
              <a:t>Organization of submissions</a:t>
            </a:r>
          </a:p>
          <a:p>
            <a:pPr lvl="1"/>
            <a:r>
              <a:rPr lang="en-US" dirty="0" smtClean="0"/>
              <a:t>Speeding up the process</a:t>
            </a:r>
          </a:p>
          <a:p>
            <a:pPr lvl="1"/>
            <a:r>
              <a:rPr lang="en-US" dirty="0" smtClean="0"/>
              <a:t>Timeline for modifications</a:t>
            </a:r>
          </a:p>
          <a:p>
            <a:r>
              <a:rPr lang="en-US" dirty="0" smtClean="0"/>
              <a:t>Spring RFQ</a:t>
            </a:r>
          </a:p>
          <a:p>
            <a:pPr lvl="1"/>
            <a:r>
              <a:rPr lang="en-US" dirty="0" smtClean="0"/>
              <a:t>Released from Region 10 on February 1</a:t>
            </a:r>
            <a:r>
              <a:rPr lang="en-US" baseline="30000" dirty="0" smtClean="0"/>
              <a:t>st</a:t>
            </a:r>
            <a:r>
              <a:rPr lang="en-US" dirty="0" smtClean="0"/>
              <a:t> </a:t>
            </a:r>
          </a:p>
          <a:p>
            <a:pPr lvl="1"/>
            <a:r>
              <a:rPr lang="en-US" dirty="0" smtClean="0"/>
              <a:t>Check Region 10 “News” website for a look at the older RFQ process and documents</a:t>
            </a:r>
            <a:endParaRPr lang="en-US" dirty="0"/>
          </a:p>
        </p:txBody>
      </p:sp>
      <p:sp>
        <p:nvSpPr>
          <p:cNvPr id="4" name="Title 3"/>
          <p:cNvSpPr>
            <a:spLocks noGrp="1"/>
          </p:cNvSpPr>
          <p:nvPr>
            <p:ph type="title"/>
          </p:nvPr>
        </p:nvSpPr>
        <p:spPr/>
        <p:txBody>
          <a:bodyPr/>
          <a:lstStyle/>
          <a:p>
            <a:r>
              <a:rPr lang="en-US" dirty="0" smtClean="0"/>
              <a:t>Dual Credit RFQ</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66800" y="1371600"/>
            <a:ext cx="7543800" cy="4953000"/>
          </a:xfrm>
        </p:spPr>
        <p:txBody>
          <a:bodyPr>
            <a:normAutofit lnSpcReduction="10000"/>
          </a:bodyPr>
          <a:lstStyle/>
          <a:p>
            <a:r>
              <a:rPr lang="en-US" dirty="0" smtClean="0"/>
              <a:t>Training sessions</a:t>
            </a:r>
          </a:p>
          <a:p>
            <a:pPr lvl="1"/>
            <a:r>
              <a:rPr lang="en-US" dirty="0" smtClean="0"/>
              <a:t>Receiver District Roles (SC, mentor, students)</a:t>
            </a:r>
          </a:p>
          <a:p>
            <a:pPr lvl="2"/>
            <a:r>
              <a:rPr lang="en-US" dirty="0" smtClean="0"/>
              <a:t>Webinars</a:t>
            </a:r>
          </a:p>
          <a:p>
            <a:pPr lvl="2"/>
            <a:r>
              <a:rPr lang="en-US" dirty="0" smtClean="0"/>
              <a:t>Conferences</a:t>
            </a:r>
          </a:p>
          <a:p>
            <a:pPr lvl="1"/>
            <a:r>
              <a:rPr lang="en-US" dirty="0" smtClean="0"/>
              <a:t>Help Desk, Help Desk, Help Desk</a:t>
            </a:r>
          </a:p>
          <a:p>
            <a:r>
              <a:rPr lang="en-US" dirty="0" smtClean="0"/>
              <a:t>Getting the word out</a:t>
            </a:r>
          </a:p>
          <a:p>
            <a:pPr lvl="1"/>
            <a:r>
              <a:rPr lang="en-US" dirty="0" smtClean="0"/>
              <a:t>TxVSN.org</a:t>
            </a:r>
          </a:p>
          <a:p>
            <a:pPr lvl="1"/>
            <a:r>
              <a:rPr lang="en-US" dirty="0" smtClean="0"/>
              <a:t>List serve</a:t>
            </a:r>
          </a:p>
          <a:p>
            <a:pPr lvl="1"/>
            <a:r>
              <a:rPr lang="en-US" dirty="0" smtClean="0"/>
              <a:t>User news blasts</a:t>
            </a:r>
          </a:p>
          <a:p>
            <a:pPr lvl="1"/>
            <a:r>
              <a:rPr lang="en-US" dirty="0" smtClean="0"/>
              <a:t>Systems messages</a:t>
            </a:r>
          </a:p>
          <a:p>
            <a:r>
              <a:rPr lang="en-US" dirty="0" smtClean="0"/>
              <a:t>VCT - TxVSN modifications</a:t>
            </a:r>
          </a:p>
          <a:p>
            <a:pPr lvl="1"/>
            <a:r>
              <a:rPr lang="en-US" dirty="0" smtClean="0"/>
              <a:t>Preliminary discussions, suggestions for change</a:t>
            </a:r>
          </a:p>
          <a:p>
            <a:endParaRPr lang="en-US" dirty="0" smtClean="0"/>
          </a:p>
          <a:p>
            <a:endParaRPr lang="en-US" dirty="0" smtClean="0"/>
          </a:p>
          <a:p>
            <a:pPr lvl="1"/>
            <a:endParaRPr lang="en-US" dirty="0"/>
          </a:p>
        </p:txBody>
      </p:sp>
      <p:sp>
        <p:nvSpPr>
          <p:cNvPr id="4" name="Title 3"/>
          <p:cNvSpPr>
            <a:spLocks noGrp="1"/>
          </p:cNvSpPr>
          <p:nvPr>
            <p:ph type="title"/>
          </p:nvPr>
        </p:nvSpPr>
        <p:spPr>
          <a:xfrm>
            <a:off x="1066800" y="228600"/>
            <a:ext cx="7543800" cy="1143000"/>
          </a:xfrm>
        </p:spPr>
        <p:txBody>
          <a:bodyPr>
            <a:normAutofit fontScale="90000"/>
          </a:bodyPr>
          <a:lstStyle/>
          <a:p>
            <a:r>
              <a:rPr lang="en-US" dirty="0" smtClean="0"/>
              <a:t>Minimizing the Learning Curve</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Success Stories</a:t>
            </a:r>
            <a:endParaRPr lang="en-US" dirty="0"/>
          </a:p>
        </p:txBody>
      </p:sp>
      <p:sp>
        <p:nvSpPr>
          <p:cNvPr id="4" name="Subtitle 3"/>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nvGraphicFramePr>
        <p:xfrm>
          <a:off x="381000" y="304800"/>
          <a:ext cx="8534400" cy="6553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endParaRPr lang="en-US"/>
          </a:p>
        </p:txBody>
      </p:sp>
      <p:pic>
        <p:nvPicPr>
          <p:cNvPr id="4" name="Picture 2"/>
          <p:cNvPicPr>
            <a:picLocks noChangeAspect="1" noChangeArrowheads="1"/>
          </p:cNvPicPr>
          <p:nvPr/>
        </p:nvPicPr>
        <p:blipFill>
          <a:blip r:embed="rId3" cstate="print"/>
          <a:srcRect l="31870" t="18697" r="8215" b="16200"/>
          <a:stretch>
            <a:fillRect/>
          </a:stretch>
        </p:blipFill>
        <p:spPr bwMode="auto">
          <a:xfrm>
            <a:off x="990600" y="609600"/>
            <a:ext cx="7106206" cy="5791200"/>
          </a:xfrm>
          <a:prstGeom prst="rect">
            <a:avLst/>
          </a:prstGeom>
          <a:noFill/>
          <a:ln w="9525">
            <a:noFill/>
            <a:miter lim="800000"/>
            <a:headEnd/>
            <a:tailEnd/>
          </a:ln>
        </p:spPr>
      </p:pic>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274638"/>
            <a:ext cx="9144000" cy="1143000"/>
          </a:xfrm>
        </p:spPr>
        <p:txBody>
          <a:bodyPr/>
          <a:lstStyle/>
          <a:p>
            <a:pPr algn="ctr"/>
            <a:r>
              <a:rPr lang="en-US" dirty="0" smtClean="0"/>
              <a:t>TxVSN Success Stories</a:t>
            </a:r>
            <a:endParaRPr lang="en-US" dirty="0"/>
          </a:p>
        </p:txBody>
      </p:sp>
      <p:pic>
        <p:nvPicPr>
          <p:cNvPr id="1031" name="Picture 7" descr="C:\Documents and Settings\aclark\My Documents\My Pictures\Microsoft Clip Organizer\j0439424.jpg"/>
          <p:cNvPicPr>
            <a:picLocks noChangeAspect="1" noChangeArrowheads="1"/>
          </p:cNvPicPr>
          <p:nvPr/>
        </p:nvPicPr>
        <p:blipFill>
          <a:blip r:embed="rId3" cstate="print"/>
          <a:srcRect/>
          <a:stretch>
            <a:fillRect/>
          </a:stretch>
        </p:blipFill>
        <p:spPr bwMode="auto">
          <a:xfrm>
            <a:off x="2286000" y="2362200"/>
            <a:ext cx="4773324" cy="3200400"/>
          </a:xfrm>
          <a:prstGeom prst="rect">
            <a:avLst/>
          </a:prstGeom>
          <a:noFill/>
        </p:spPr>
      </p:pic>
      <p:sp>
        <p:nvSpPr>
          <p:cNvPr id="4" name="Rectangle 3"/>
          <p:cNvSpPr/>
          <p:nvPr/>
        </p:nvSpPr>
        <p:spPr>
          <a:xfrm>
            <a:off x="1371600" y="1600200"/>
            <a:ext cx="6324600" cy="369332"/>
          </a:xfrm>
          <a:prstGeom prst="rect">
            <a:avLst/>
          </a:prstGeom>
        </p:spPr>
        <p:txBody>
          <a:bodyPr wrap="square">
            <a:spAutoFit/>
          </a:bodyPr>
          <a:lstStyle/>
          <a:p>
            <a:pPr algn="ctr"/>
            <a:r>
              <a:rPr lang="en-US" b="1" i="1" dirty="0" smtClean="0"/>
              <a:t>http://www.txvsn.org/StudentSuccessStories.aspx</a:t>
            </a:r>
            <a:endParaRPr lang="en-US" b="1" i="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Questions?</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7" name="Rectangle 3"/>
          <p:cNvSpPr>
            <a:spLocks noGrp="1"/>
          </p:cNvSpPr>
          <p:nvPr>
            <p:ph idx="1"/>
          </p:nvPr>
        </p:nvSpPr>
        <p:spPr>
          <a:xfrm>
            <a:off x="381000" y="1600200"/>
            <a:ext cx="8229600" cy="4572000"/>
          </a:xfrm>
        </p:spPr>
        <p:txBody>
          <a:bodyPr>
            <a:normAutofit/>
          </a:bodyPr>
          <a:lstStyle/>
          <a:p>
            <a:r>
              <a:rPr lang="en-US" dirty="0" smtClean="0"/>
              <a:t>TxVSN</a:t>
            </a:r>
          </a:p>
          <a:p>
            <a:pPr lvl="1"/>
            <a:r>
              <a:rPr lang="en-US" sz="2000" dirty="0" smtClean="0"/>
              <a:t>Barbara Smith, Project Director</a:t>
            </a:r>
          </a:p>
          <a:p>
            <a:pPr lvl="1"/>
            <a:r>
              <a:rPr lang="en-US" sz="2000" dirty="0" smtClean="0"/>
              <a:t>Angela Clark, Operations Director</a:t>
            </a:r>
          </a:p>
          <a:p>
            <a:pPr lvl="1"/>
            <a:r>
              <a:rPr lang="en-US" sz="2000" dirty="0" smtClean="0"/>
              <a:t>Brent Bakken, Course Review Manager</a:t>
            </a:r>
          </a:p>
          <a:p>
            <a:pPr lvl="1"/>
            <a:r>
              <a:rPr lang="en-US" sz="2000" dirty="0" smtClean="0"/>
              <a:t>Debbie Vincent, Course Review Consultant</a:t>
            </a:r>
          </a:p>
          <a:p>
            <a:pPr lvl="1"/>
            <a:r>
              <a:rPr lang="en-US" sz="2000" dirty="0" smtClean="0"/>
              <a:t>Sara Baltunis, Course Review Consultant</a:t>
            </a:r>
          </a:p>
          <a:p>
            <a:pPr lvl="1"/>
            <a:r>
              <a:rPr lang="en-US" sz="2000" dirty="0" smtClean="0"/>
              <a:t>Matthew Cushing, Course Review Consultant</a:t>
            </a:r>
          </a:p>
          <a:p>
            <a:pPr lvl="1"/>
            <a:r>
              <a:rPr lang="en-US" sz="2000" dirty="0" smtClean="0"/>
              <a:t>Laura Hodges, Counselor / Outreach</a:t>
            </a:r>
          </a:p>
          <a:p>
            <a:pPr lvl="1"/>
            <a:r>
              <a:rPr lang="en-US" sz="2000" dirty="0" smtClean="0"/>
              <a:t>Help Desk</a:t>
            </a:r>
            <a:endParaRPr lang="en-US" dirty="0" smtClean="0"/>
          </a:p>
          <a:p>
            <a:pPr lvl="2"/>
            <a:r>
              <a:rPr lang="en-US" sz="1600" dirty="0" smtClean="0"/>
              <a:t>1.866.938.9876</a:t>
            </a:r>
          </a:p>
          <a:p>
            <a:pPr lvl="2"/>
            <a:r>
              <a:rPr lang="en-US" sz="1600" dirty="0" smtClean="0">
                <a:hlinkClick r:id="rId3"/>
              </a:rPr>
              <a:t>t</a:t>
            </a:r>
            <a:r>
              <a:rPr lang="en-US" sz="1600" dirty="0" smtClean="0">
                <a:solidFill>
                  <a:srgbClr val="0A0399"/>
                </a:solidFill>
                <a:hlinkClick r:id="rId3"/>
              </a:rPr>
              <a:t>xvsncentral@txvsn.or</a:t>
            </a:r>
            <a:r>
              <a:rPr lang="en-US" sz="1600" dirty="0" smtClean="0">
                <a:hlinkClick r:id="rId3"/>
              </a:rPr>
              <a:t>g</a:t>
            </a:r>
            <a:endParaRPr lang="en-US" sz="1600" dirty="0" smtClean="0"/>
          </a:p>
          <a:p>
            <a:pPr lvl="2"/>
            <a:r>
              <a:rPr lang="en-US" sz="1600" dirty="0" smtClean="0"/>
              <a:t>TxVSN Listserv: See link under </a:t>
            </a:r>
            <a:r>
              <a:rPr lang="en-US" sz="1600" dirty="0" smtClean="0">
                <a:hlinkClick r:id="rId4"/>
              </a:rPr>
              <a:t>Important Info</a:t>
            </a:r>
            <a:r>
              <a:rPr lang="en-US" sz="1600" dirty="0" smtClean="0"/>
              <a:t> at www.txvsn.org  </a:t>
            </a:r>
          </a:p>
          <a:p>
            <a:pPr lvl="1"/>
            <a:r>
              <a:rPr lang="en-US" sz="1800" dirty="0" smtClean="0"/>
              <a:t>Course Review – </a:t>
            </a:r>
            <a:r>
              <a:rPr lang="en-US" sz="1800" dirty="0" smtClean="0">
                <a:hlinkClick r:id="rId5"/>
              </a:rPr>
              <a:t>txvsncoursereview@txvsn.org</a:t>
            </a:r>
            <a:r>
              <a:rPr lang="en-US" sz="1800" dirty="0" smtClean="0"/>
              <a:t> </a:t>
            </a:r>
          </a:p>
          <a:p>
            <a:pPr lvl="1"/>
            <a:endParaRPr lang="en-US" sz="1800" dirty="0" smtClean="0"/>
          </a:p>
        </p:txBody>
      </p:sp>
      <p:sp>
        <p:nvSpPr>
          <p:cNvPr id="108546" name="Rectangle 2"/>
          <p:cNvSpPr>
            <a:spLocks noGrp="1"/>
          </p:cNvSpPr>
          <p:nvPr>
            <p:ph type="title"/>
          </p:nvPr>
        </p:nvSpPr>
        <p:spPr bwMode="auto">
          <a:xfrm>
            <a:off x="457200" y="228600"/>
            <a:ext cx="7543800" cy="1143000"/>
          </a:xfrm>
          <a:noFill/>
        </p:spPr>
        <p:txBody>
          <a:bodyPr wrap="square" lIns="91440" tIns="45720" rIns="91440" bIns="45720" numCol="1" anchorCtr="0" compatLnSpc="1">
            <a:prstTxWarp prst="textNoShape">
              <a:avLst/>
            </a:prstTxWarp>
          </a:bodyPr>
          <a:lstStyle/>
          <a:p>
            <a:r>
              <a:rPr lang="en-US" dirty="0" smtClean="0">
                <a:effectLst>
                  <a:outerShdw blurRad="38100" dist="38100" dir="2700000" algn="tl">
                    <a:srgbClr val="C0C0C0"/>
                  </a:outerShdw>
                </a:effectLst>
              </a:rPr>
              <a:t>TxVSN Contacts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792" name="Group 24"/>
          <p:cNvGraphicFramePr>
            <a:graphicFrameLocks noGrp="1"/>
          </p:cNvGraphicFramePr>
          <p:nvPr/>
        </p:nvGraphicFramePr>
        <p:xfrm>
          <a:off x="0" y="1"/>
          <a:ext cx="9144000" cy="7521396"/>
        </p:xfrm>
        <a:graphic>
          <a:graphicData uri="http://schemas.openxmlformats.org/drawingml/2006/table">
            <a:tbl>
              <a:tblPr/>
              <a:tblGrid>
                <a:gridCol w="4572000"/>
                <a:gridCol w="4572000"/>
              </a:tblGrid>
              <a:tr h="1137040">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rPr>
                        <a:t>Texas Education Agency</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1" u="none" strike="noStrike" cap="none" normalizeH="0" baseline="0" dirty="0" smtClean="0">
                          <a:ln>
                            <a:noFill/>
                          </a:ln>
                          <a:solidFill>
                            <a:schemeClr val="tx1"/>
                          </a:solidFill>
                          <a:effectLst/>
                          <a:latin typeface="Arial" charset="0"/>
                        </a:rPr>
                        <a:t>Administering Authority</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TEC § 30A.052. The commissioner shall: (1) employ a limited number of administrative employees in connection with the network</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hMerge="1">
                  <a:txBody>
                    <a:bodyPr/>
                    <a:lstStyle/>
                    <a:p>
                      <a:endParaRPr lang="en-US"/>
                    </a:p>
                  </a:txBody>
                  <a:tcPr/>
                </a:tc>
              </a:tr>
              <a:tr h="1247561">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rPr>
                        <a:t>TxVSN Advisory Council</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 </a:t>
                      </a:r>
                      <a:r>
                        <a:rPr kumimoji="0" lang="en-US" sz="1200" b="0" i="0" u="none" strike="noStrike" cap="none" normalizeH="0" baseline="0" dirty="0" smtClean="0">
                          <a:ln>
                            <a:noFill/>
                          </a:ln>
                          <a:solidFill>
                            <a:schemeClr val="tx1"/>
                          </a:solidFill>
                          <a:effectLst/>
                          <a:latin typeface="Arial" charset="0"/>
                        </a:rPr>
                        <a:t>TEC § 30A.051  To the extent practicable, the commissioner shall solicit advice from school districts concerning:</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the  administration of the state virtual school network and adoption of rules…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9CDF1"/>
                    </a:solidFill>
                  </a:tcPr>
                </a:tc>
                <a:tc hMerge="1">
                  <a:txBody>
                    <a:bodyPr/>
                    <a:lstStyle/>
                    <a:p>
                      <a:endParaRPr lang="en-US"/>
                    </a:p>
                  </a:txBody>
                  <a:tcPr/>
                </a:tc>
              </a:tr>
              <a:tr h="663398">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rPr>
                        <a:t>ICF International  / Wexford Institute</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Independent Evaluator of the TxVSN</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9CDF1"/>
                    </a:solidFill>
                  </a:tcPr>
                </a:tc>
                <a:tc hMerge="1">
                  <a:txBody>
                    <a:bodyPr/>
                    <a:lstStyle/>
                    <a:p>
                      <a:endParaRPr lang="en-US"/>
                    </a:p>
                  </a:txBody>
                  <a:tcPr/>
                </a:tc>
              </a:tr>
              <a:tr h="4473397">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Texas Virtual School  Network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300" b="0" i="0" u="none" strike="noStrike" cap="none" normalizeH="0" baseline="0" dirty="0" smtClean="0">
                          <a:ln>
                            <a:noFill/>
                          </a:ln>
                          <a:solidFill>
                            <a:schemeClr val="tx1"/>
                          </a:solidFill>
                          <a:effectLst/>
                          <a:latin typeface="Arial" charset="0"/>
                        </a:rPr>
                        <a:t>Region 10 ESC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300" b="0" i="0" u="none" strike="noStrike" cap="none" normalizeH="0" baseline="0" dirty="0" smtClean="0">
                          <a:ln>
                            <a:noFill/>
                          </a:ln>
                          <a:solidFill>
                            <a:schemeClr val="tx1"/>
                          </a:solidFill>
                          <a:effectLst/>
                          <a:latin typeface="Arial" charset="0"/>
                        </a:rPr>
                        <a:t>Harris County Department of Education</a:t>
                      </a:r>
                    </a:p>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US" sz="1400" b="0" i="0" u="none" strike="noStrike" cap="none" normalizeH="0" baseline="0" dirty="0" smtClean="0">
                        <a:ln>
                          <a:noFill/>
                        </a:ln>
                        <a:solidFill>
                          <a:schemeClr val="tx1"/>
                        </a:solidFill>
                        <a:effectLst/>
                        <a:latin typeface="Arial" charset="0"/>
                      </a:endParaRPr>
                    </a:p>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US" sz="1400" b="0" i="0" u="none" strike="noStrike" cap="none" normalizeH="0" baseline="0" dirty="0" smtClean="0">
                          <a:ln>
                            <a:noFill/>
                          </a:ln>
                          <a:solidFill>
                            <a:schemeClr val="tx1"/>
                          </a:solidFill>
                          <a:effectLst/>
                          <a:latin typeface="Arial" charset="0"/>
                        </a:rPr>
                        <a:t>TEC § 30A.052. (2)(c) contract with a regional education service center for the service center to operate the network. </a:t>
                      </a: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300" b="0" i="0" u="none" strike="noStrike" cap="none" normalizeH="0" baseline="0" dirty="0" smtClean="0">
                        <a:ln>
                          <a:noFill/>
                        </a:ln>
                        <a:solidFill>
                          <a:schemeClr val="tx1"/>
                        </a:solidFill>
                        <a:effectLst/>
                        <a:latin typeface="Arial" charset="0"/>
                      </a:endParaRPr>
                    </a:p>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US" sz="1400" b="0" i="0" u="none" strike="noStrike" cap="none" normalizeH="0" baseline="0" dirty="0" smtClean="0">
                          <a:ln>
                            <a:noFill/>
                          </a:ln>
                          <a:solidFill>
                            <a:schemeClr val="tx1"/>
                          </a:solidFill>
                          <a:effectLst/>
                          <a:latin typeface="Arial" charset="0"/>
                        </a:rPr>
                        <a:t>TEC §30A.102 requires electronic courses submitted by a provider school district or school to be offered through the network to be reviewed.</a:t>
                      </a: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300" b="0" i="0" u="none" strike="noStrike" cap="none" normalizeH="0" baseline="0" dirty="0" smtClean="0">
                        <a:ln>
                          <a:noFill/>
                        </a:ln>
                        <a:solidFill>
                          <a:schemeClr val="tx1"/>
                        </a:solidFill>
                        <a:effectLst/>
                        <a:latin typeface="Arial" charset="0"/>
                      </a:endParaRP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300" b="0" i="0" u="none" strike="noStrike" cap="none" normalizeH="0" baseline="0" dirty="0" smtClean="0">
                        <a:ln>
                          <a:noFill/>
                        </a:ln>
                        <a:solidFill>
                          <a:schemeClr val="tx1"/>
                        </a:solidFill>
                        <a:effectLst/>
                        <a:latin typeface="Arial" charset="0"/>
                      </a:endParaRP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300" b="0" i="0" u="none" strike="noStrike" cap="none" normalizeH="0" baseline="0" dirty="0" smtClean="0">
                        <a:ln>
                          <a:noFill/>
                        </a:ln>
                        <a:solidFill>
                          <a:schemeClr val="tx1"/>
                        </a:solidFill>
                        <a:effectLst/>
                        <a:latin typeface="Arial"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000" b="0" i="1" u="none" strike="noStrike" cap="none" normalizeH="0" baseline="0" dirty="0" smtClean="0">
                          <a:ln>
                            <a:noFill/>
                          </a:ln>
                          <a:solidFill>
                            <a:schemeClr val="tx1"/>
                          </a:solidFill>
                          <a:effectLst/>
                          <a:latin typeface="Arial" charset="0"/>
                        </a:rPr>
                        <a:t>Central Operations and Course Review functions consolidated effective September 1, 2010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9CDF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TxVSN Approved Professional Development</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Providers</a:t>
                      </a:r>
                    </a:p>
                    <a:p>
                      <a:pPr marL="174625" marR="0" lvl="0" indent="-174625" algn="l" defTabSz="914400" rtl="0" eaLnBrk="0" fontAlgn="base" latinLnBrk="0" hangingPunct="0">
                        <a:lnSpc>
                          <a:spcPct val="100000"/>
                        </a:lnSpc>
                        <a:spcBef>
                          <a:spcPct val="20000"/>
                        </a:spcBef>
                        <a:spcAft>
                          <a:spcPct val="0"/>
                        </a:spcAft>
                        <a:buClrTx/>
                        <a:buSzTx/>
                        <a:buFontTx/>
                        <a:buChar char="•"/>
                        <a:tabLst>
                          <a:tab pos="174625" algn="l"/>
                        </a:tabLst>
                      </a:pPr>
                      <a:r>
                        <a:rPr kumimoji="0" lang="en-US" sz="1300" b="0" i="0" u="none" strike="noStrike" cap="none" normalizeH="0" baseline="0" dirty="0" smtClean="0">
                          <a:ln>
                            <a:noFill/>
                          </a:ln>
                          <a:solidFill>
                            <a:schemeClr val="tx1"/>
                          </a:solidFill>
                          <a:effectLst/>
                          <a:latin typeface="Arial" charset="0"/>
                        </a:rPr>
                        <a:t>Education Development Center, Inc.  </a:t>
                      </a:r>
                    </a:p>
                    <a:p>
                      <a:pPr marL="174625" marR="0" lvl="0" indent="-174625" algn="l" defTabSz="914400" rtl="0" eaLnBrk="0" fontAlgn="base" latinLnBrk="0" hangingPunct="0">
                        <a:lnSpc>
                          <a:spcPct val="100000"/>
                        </a:lnSpc>
                        <a:spcBef>
                          <a:spcPct val="20000"/>
                        </a:spcBef>
                        <a:spcAft>
                          <a:spcPct val="0"/>
                        </a:spcAft>
                        <a:buClrTx/>
                        <a:buSzTx/>
                        <a:buFontTx/>
                        <a:buChar char="•"/>
                        <a:tabLst>
                          <a:tab pos="174625" algn="l"/>
                        </a:tabLst>
                      </a:pPr>
                      <a:r>
                        <a:rPr kumimoji="0" lang="en-US" sz="1300" b="0" i="0" u="none" strike="noStrike" cap="none" normalizeH="0" baseline="0" dirty="0" smtClean="0">
                          <a:ln>
                            <a:noFill/>
                          </a:ln>
                          <a:solidFill>
                            <a:schemeClr val="tx1"/>
                          </a:solidFill>
                          <a:effectLst/>
                          <a:latin typeface="Arial" charset="0"/>
                        </a:rPr>
                        <a:t>ESC Region 1</a:t>
                      </a:r>
                    </a:p>
                    <a:p>
                      <a:pPr marL="174625" marR="0" lvl="0" indent="-174625" algn="l" defTabSz="914400" rtl="0" eaLnBrk="0" fontAlgn="base" latinLnBrk="0" hangingPunct="0">
                        <a:lnSpc>
                          <a:spcPct val="100000"/>
                        </a:lnSpc>
                        <a:spcBef>
                          <a:spcPct val="20000"/>
                        </a:spcBef>
                        <a:spcAft>
                          <a:spcPct val="0"/>
                        </a:spcAft>
                        <a:buClrTx/>
                        <a:buSzTx/>
                        <a:buFontTx/>
                        <a:buChar char="•"/>
                        <a:tabLst>
                          <a:tab pos="174625" algn="l"/>
                        </a:tabLst>
                      </a:pPr>
                      <a:r>
                        <a:rPr kumimoji="0" lang="en-US" sz="1300" b="0" i="0" u="none" strike="noStrike" cap="none" normalizeH="0" baseline="0" dirty="0" smtClean="0">
                          <a:ln>
                            <a:noFill/>
                          </a:ln>
                          <a:solidFill>
                            <a:schemeClr val="tx1"/>
                          </a:solidFill>
                          <a:effectLst/>
                          <a:latin typeface="Arial" charset="0"/>
                        </a:rPr>
                        <a:t>ESC Region 4 </a:t>
                      </a:r>
                    </a:p>
                    <a:p>
                      <a:pPr marL="174625" marR="0" lvl="0" indent="-174625" algn="l" defTabSz="914400" rtl="0" eaLnBrk="0" fontAlgn="base" latinLnBrk="0" hangingPunct="0">
                        <a:lnSpc>
                          <a:spcPct val="100000"/>
                        </a:lnSpc>
                        <a:spcBef>
                          <a:spcPct val="20000"/>
                        </a:spcBef>
                        <a:spcAft>
                          <a:spcPct val="0"/>
                        </a:spcAft>
                        <a:buClrTx/>
                        <a:buSzTx/>
                        <a:buFontTx/>
                        <a:buChar char="•"/>
                        <a:tabLst>
                          <a:tab pos="174625" algn="l"/>
                        </a:tabLst>
                      </a:pPr>
                      <a:r>
                        <a:rPr kumimoji="0" lang="en-US" sz="1300" b="0" i="0" u="none" strike="noStrike" cap="none" normalizeH="0" baseline="0" dirty="0" smtClean="0">
                          <a:ln>
                            <a:noFill/>
                          </a:ln>
                          <a:solidFill>
                            <a:schemeClr val="tx1"/>
                          </a:solidFill>
                          <a:effectLst/>
                          <a:latin typeface="Arial" charset="0"/>
                        </a:rPr>
                        <a:t>ESC Region 11 </a:t>
                      </a:r>
                    </a:p>
                    <a:p>
                      <a:pPr marL="174625" marR="0" lvl="0" indent="-174625" algn="l" defTabSz="914400" rtl="0" eaLnBrk="0" fontAlgn="base" latinLnBrk="0" hangingPunct="0">
                        <a:lnSpc>
                          <a:spcPct val="100000"/>
                        </a:lnSpc>
                        <a:spcBef>
                          <a:spcPct val="20000"/>
                        </a:spcBef>
                        <a:spcAft>
                          <a:spcPct val="0"/>
                        </a:spcAft>
                        <a:buClrTx/>
                        <a:buSzTx/>
                        <a:buFontTx/>
                        <a:buChar char="•"/>
                        <a:tabLst>
                          <a:tab pos="174625" algn="l"/>
                        </a:tabLst>
                      </a:pPr>
                      <a:r>
                        <a:rPr kumimoji="0" lang="en-US" sz="1300" b="0" i="0" u="none" strike="noStrike" cap="none" normalizeH="0" baseline="0" dirty="0" smtClean="0">
                          <a:ln>
                            <a:noFill/>
                          </a:ln>
                          <a:solidFill>
                            <a:schemeClr val="tx1"/>
                          </a:solidFill>
                          <a:effectLst/>
                          <a:latin typeface="Arial" charset="0"/>
                        </a:rPr>
                        <a:t>ESC Region 16</a:t>
                      </a:r>
                    </a:p>
                    <a:p>
                      <a:pPr marL="174625" marR="0" lvl="0" indent="-174625" algn="l" defTabSz="914400" rtl="0" eaLnBrk="0" fontAlgn="base" latinLnBrk="0" hangingPunct="0">
                        <a:lnSpc>
                          <a:spcPct val="100000"/>
                        </a:lnSpc>
                        <a:spcBef>
                          <a:spcPct val="20000"/>
                        </a:spcBef>
                        <a:spcAft>
                          <a:spcPct val="0"/>
                        </a:spcAft>
                        <a:buClrTx/>
                        <a:buSzTx/>
                        <a:buFontTx/>
                        <a:buChar char="•"/>
                        <a:tabLst>
                          <a:tab pos="174625" algn="l"/>
                        </a:tabLst>
                      </a:pPr>
                      <a:r>
                        <a:rPr kumimoji="0" lang="en-US" sz="1300" b="0" i="0" u="none" strike="noStrike" cap="none" normalizeH="0" baseline="0" dirty="0" smtClean="0">
                          <a:ln>
                            <a:noFill/>
                          </a:ln>
                          <a:solidFill>
                            <a:schemeClr val="tx1"/>
                          </a:solidFill>
                          <a:effectLst/>
                          <a:latin typeface="Arial" charset="0"/>
                        </a:rPr>
                        <a:t>Harris County Dept. of Education </a:t>
                      </a:r>
                    </a:p>
                    <a:p>
                      <a:pPr marL="174625" marR="0" lvl="0" indent="-174625" algn="l" defTabSz="914400" rtl="0" eaLnBrk="0" fontAlgn="base" latinLnBrk="0" hangingPunct="0">
                        <a:lnSpc>
                          <a:spcPct val="100000"/>
                        </a:lnSpc>
                        <a:spcBef>
                          <a:spcPct val="20000"/>
                        </a:spcBef>
                        <a:spcAft>
                          <a:spcPct val="0"/>
                        </a:spcAft>
                        <a:buClrTx/>
                        <a:buSzTx/>
                        <a:buFontTx/>
                        <a:buChar char="•"/>
                        <a:tabLst>
                          <a:tab pos="174625" algn="l"/>
                        </a:tabLst>
                      </a:pPr>
                      <a:r>
                        <a:rPr kumimoji="0" lang="en-US" sz="1300" b="0" i="0" u="none" strike="noStrike" cap="none" normalizeH="0" baseline="0" dirty="0" smtClean="0">
                          <a:ln>
                            <a:noFill/>
                          </a:ln>
                          <a:solidFill>
                            <a:schemeClr val="tx1"/>
                          </a:solidFill>
                          <a:effectLst/>
                          <a:latin typeface="Arial" charset="0"/>
                        </a:rPr>
                        <a:t>Texas A&amp;M University CDLR</a:t>
                      </a:r>
                    </a:p>
                    <a:p>
                      <a:pPr marL="174625" marR="0" lvl="0" indent="-174625" algn="l" defTabSz="914400" rtl="0" eaLnBrk="0" fontAlgn="base" latinLnBrk="0" hangingPunct="0">
                        <a:lnSpc>
                          <a:spcPct val="100000"/>
                        </a:lnSpc>
                        <a:spcBef>
                          <a:spcPct val="20000"/>
                        </a:spcBef>
                        <a:spcAft>
                          <a:spcPct val="0"/>
                        </a:spcAft>
                        <a:buClrTx/>
                        <a:buSzTx/>
                        <a:buFontTx/>
                        <a:buChar char="•"/>
                        <a:tabLst>
                          <a:tab pos="174625" algn="l"/>
                        </a:tabLst>
                      </a:pPr>
                      <a:r>
                        <a:rPr kumimoji="0" lang="en-US" sz="1300" b="0" i="0" u="none" strike="noStrike" cap="none" normalizeH="0" baseline="0" dirty="0" smtClean="0">
                          <a:ln>
                            <a:noFill/>
                          </a:ln>
                          <a:solidFill>
                            <a:schemeClr val="tx1"/>
                          </a:solidFill>
                          <a:effectLst/>
                          <a:latin typeface="Arial" charset="0"/>
                        </a:rPr>
                        <a:t>University of Houston Clear Lake</a:t>
                      </a:r>
                    </a:p>
                    <a:p>
                      <a:pPr marL="174625" marR="0" lvl="0" indent="-174625" algn="l" defTabSz="914400" rtl="0" eaLnBrk="0" fontAlgn="base" latinLnBrk="0" hangingPunct="0">
                        <a:lnSpc>
                          <a:spcPct val="100000"/>
                        </a:lnSpc>
                        <a:spcBef>
                          <a:spcPct val="20000"/>
                        </a:spcBef>
                        <a:spcAft>
                          <a:spcPct val="0"/>
                        </a:spcAft>
                        <a:buClrTx/>
                        <a:buSzTx/>
                        <a:buFontTx/>
                        <a:buChar char="•"/>
                        <a:tabLst>
                          <a:tab pos="174625" algn="l"/>
                        </a:tabLst>
                      </a:pPr>
                      <a:r>
                        <a:rPr kumimoji="0" lang="en-US" sz="1300" b="0" i="0" u="none" strike="noStrike" cap="none" normalizeH="0" baseline="0" dirty="0" smtClean="0">
                          <a:ln>
                            <a:noFill/>
                          </a:ln>
                          <a:solidFill>
                            <a:schemeClr val="tx1"/>
                          </a:solidFill>
                          <a:effectLst/>
                          <a:latin typeface="Arial" charset="0"/>
                        </a:rPr>
                        <a:t>PBS TeacherLine of Texas</a:t>
                      </a:r>
                    </a:p>
                    <a:p>
                      <a:pPr marL="174625" marR="0" lvl="0" indent="-174625" algn="l" defTabSz="914400" rtl="0" eaLnBrk="0" fontAlgn="base" latinLnBrk="0" hangingPunct="0">
                        <a:lnSpc>
                          <a:spcPct val="100000"/>
                        </a:lnSpc>
                        <a:spcBef>
                          <a:spcPct val="20000"/>
                        </a:spcBef>
                        <a:spcAft>
                          <a:spcPct val="0"/>
                        </a:spcAft>
                        <a:buClrTx/>
                        <a:buSzTx/>
                        <a:buFontTx/>
                        <a:buChar char="•"/>
                        <a:tabLst>
                          <a:tab pos="174625" algn="l"/>
                        </a:tabLst>
                      </a:pPr>
                      <a:r>
                        <a:rPr kumimoji="0" lang="en-US" sz="1300" b="0" i="0" u="none" strike="noStrike" cap="none" normalizeH="0" baseline="0" dirty="0" smtClean="0">
                          <a:ln>
                            <a:noFill/>
                          </a:ln>
                          <a:solidFill>
                            <a:schemeClr val="tx1"/>
                          </a:solidFill>
                          <a:effectLst/>
                          <a:latin typeface="Arial" charset="0"/>
                        </a:rPr>
                        <a:t>LincoTower , LLC</a:t>
                      </a:r>
                    </a:p>
                    <a:p>
                      <a:pPr marL="174625" marR="0" lvl="0" indent="-174625" algn="l" defTabSz="914400" rtl="0" eaLnBrk="0" fontAlgn="base" latinLnBrk="0" hangingPunct="0">
                        <a:lnSpc>
                          <a:spcPct val="100000"/>
                        </a:lnSpc>
                        <a:spcBef>
                          <a:spcPct val="20000"/>
                        </a:spcBef>
                        <a:spcAft>
                          <a:spcPct val="0"/>
                        </a:spcAft>
                        <a:buClrTx/>
                        <a:buSzTx/>
                        <a:buFontTx/>
                        <a:buChar char="•"/>
                        <a:tabLst>
                          <a:tab pos="174625" algn="l"/>
                        </a:tabLst>
                      </a:pPr>
                      <a:r>
                        <a:rPr kumimoji="0" lang="en-US" sz="1300" b="0" i="0" u="none" strike="noStrike" cap="none" normalizeH="0" baseline="0" dirty="0" smtClean="0">
                          <a:ln>
                            <a:noFill/>
                          </a:ln>
                          <a:solidFill>
                            <a:schemeClr val="tx1"/>
                          </a:solidFill>
                          <a:effectLst/>
                          <a:latin typeface="Arial" charset="0"/>
                        </a:rPr>
                        <a:t>And more coming…</a:t>
                      </a:r>
                    </a:p>
                    <a:p>
                      <a:pPr marL="165100" marR="0" lvl="1"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TEC §30A.111 Instructors must successfully complete the appropriate professional development course before teaching an electronic course offered through network.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CDCF7"/>
                    </a:solidFill>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2"/>
          <p:cNvGrpSpPr>
            <a:grpSpLocks/>
          </p:cNvGrpSpPr>
          <p:nvPr/>
        </p:nvGrpSpPr>
        <p:grpSpPr bwMode="auto">
          <a:xfrm>
            <a:off x="217488" y="0"/>
            <a:ext cx="11840156" cy="5981700"/>
            <a:chOff x="240" y="0"/>
            <a:chExt cx="7218" cy="3768"/>
          </a:xfrm>
        </p:grpSpPr>
        <p:sp>
          <p:nvSpPr>
            <p:cNvPr id="14345" name="TextBox 9"/>
            <p:cNvSpPr txBox="1">
              <a:spLocks noChangeArrowheads="1"/>
            </p:cNvSpPr>
            <p:nvPr/>
          </p:nvSpPr>
          <p:spPr bwMode="auto">
            <a:xfrm>
              <a:off x="897" y="3264"/>
              <a:ext cx="3840" cy="504"/>
            </a:xfrm>
            <a:prstGeom prst="rect">
              <a:avLst/>
            </a:prstGeom>
            <a:noFill/>
            <a:ln w="9525">
              <a:noFill/>
              <a:miter lim="800000"/>
              <a:headEnd/>
              <a:tailEnd/>
            </a:ln>
          </p:spPr>
          <p:txBody>
            <a:bodyPr>
              <a:spAutoFit/>
            </a:bodyPr>
            <a:lstStyle/>
            <a:p>
              <a:pPr algn="ctr"/>
              <a:r>
                <a:rPr lang="en-US" sz="2800" b="1" dirty="0">
                  <a:solidFill>
                    <a:srgbClr val="A50021"/>
                  </a:solidFill>
                  <a:latin typeface="Calibri" pitchFamily="34" charset="0"/>
                </a:rPr>
                <a:t>Course Receivers</a:t>
              </a:r>
            </a:p>
            <a:p>
              <a:pPr algn="ctr"/>
              <a:r>
                <a:rPr lang="en-US" sz="1600" b="1" i="1" dirty="0">
                  <a:solidFill>
                    <a:srgbClr val="A50021"/>
                  </a:solidFill>
                  <a:latin typeface="Calibri" pitchFamily="34" charset="0"/>
                </a:rPr>
                <a:t>Districts or Open Enrollment Charter Schools</a:t>
              </a:r>
            </a:p>
          </p:txBody>
        </p:sp>
        <p:grpSp>
          <p:nvGrpSpPr>
            <p:cNvPr id="3" name="Group 70"/>
            <p:cNvGrpSpPr>
              <a:grpSpLocks/>
            </p:cNvGrpSpPr>
            <p:nvPr/>
          </p:nvGrpSpPr>
          <p:grpSpPr bwMode="auto">
            <a:xfrm>
              <a:off x="240" y="0"/>
              <a:ext cx="7218" cy="3072"/>
              <a:chOff x="240" y="0"/>
              <a:chExt cx="7218" cy="3072"/>
            </a:xfrm>
          </p:grpSpPr>
          <p:grpSp>
            <p:nvGrpSpPr>
              <p:cNvPr id="4" name="Group 30"/>
              <p:cNvGrpSpPr>
                <a:grpSpLocks/>
              </p:cNvGrpSpPr>
              <p:nvPr/>
            </p:nvGrpSpPr>
            <p:grpSpPr bwMode="auto">
              <a:xfrm>
                <a:off x="240" y="0"/>
                <a:ext cx="7218" cy="1335"/>
                <a:chOff x="240" y="768"/>
                <a:chExt cx="7218" cy="1335"/>
              </a:xfrm>
            </p:grpSpPr>
            <p:pic>
              <p:nvPicPr>
                <p:cNvPr id="12" name="Picture 11" descr="HiRes.jpg"/>
                <p:cNvPicPr>
                  <a:picLocks noChangeAspect="1"/>
                </p:cNvPicPr>
                <p:nvPr/>
              </p:nvPicPr>
              <p:blipFill>
                <a:blip r:embed="rId3" cstate="print">
                  <a:lum contrast="28000"/>
                </a:blip>
                <a:srcRect l="2654" t="5674" b="56743"/>
                <a:stretch>
                  <a:fillRect/>
                </a:stretch>
              </p:blipFill>
              <p:spPr>
                <a:xfrm>
                  <a:off x="240" y="768"/>
                  <a:ext cx="5280" cy="1335"/>
                </a:xfrm>
                <a:prstGeom prst="rect">
                  <a:avLst/>
                </a:prstGeom>
                <a:effectLst>
                  <a:outerShdw blurRad="50800" dist="50800" dir="5400000" algn="ctr" rotWithShape="0">
                    <a:srgbClr val="000000">
                      <a:alpha val="0"/>
                    </a:srgbClr>
                  </a:outerShdw>
                </a:effectLst>
              </p:spPr>
            </p:pic>
            <p:sp>
              <p:nvSpPr>
                <p:cNvPr id="14350" name="AutoShape 13"/>
                <p:cNvSpPr>
                  <a:spLocks noChangeArrowheads="1"/>
                </p:cNvSpPr>
                <p:nvPr/>
              </p:nvSpPr>
              <p:spPr bwMode="auto">
                <a:xfrm>
                  <a:off x="758" y="1200"/>
                  <a:ext cx="6700" cy="749"/>
                </a:xfrm>
                <a:prstGeom prst="rtTriangle">
                  <a:avLst/>
                </a:prstGeom>
                <a:noFill/>
                <a:ln w="9525">
                  <a:noFill/>
                  <a:miter lim="800000"/>
                  <a:headEnd/>
                  <a:tailEnd/>
                </a:ln>
              </p:spPr>
              <p:txBody>
                <a:bodyPr>
                  <a:spAutoFit/>
                </a:bodyPr>
                <a:lstStyle/>
                <a:p>
                  <a:pPr>
                    <a:spcBef>
                      <a:spcPct val="50000"/>
                    </a:spcBef>
                  </a:pPr>
                  <a:r>
                    <a:rPr lang="en-US" b="1" dirty="0">
                      <a:solidFill>
                        <a:schemeClr val="bg1"/>
                      </a:solidFill>
                    </a:rPr>
                    <a:t>Catalog, Registration, Finance, Help </a:t>
                  </a:r>
                  <a:r>
                    <a:rPr lang="en-US" b="1" dirty="0" smtClean="0">
                      <a:solidFill>
                        <a:schemeClr val="bg1"/>
                      </a:solidFill>
                    </a:rPr>
                    <a:t>Desk </a:t>
                  </a:r>
                  <a:endParaRPr lang="en-US" sz="2000" b="1" dirty="0">
                    <a:solidFill>
                      <a:schemeClr val="bg1"/>
                    </a:solidFill>
                  </a:endParaRPr>
                </a:p>
              </p:txBody>
            </p:sp>
            <p:sp>
              <p:nvSpPr>
                <p:cNvPr id="13" name="TextBox 12"/>
                <p:cNvSpPr txBox="1"/>
                <p:nvPr/>
              </p:nvSpPr>
              <p:spPr>
                <a:xfrm>
                  <a:off x="1455" y="1200"/>
                  <a:ext cx="3252" cy="368"/>
                </a:xfrm>
                <a:prstGeom prst="rect">
                  <a:avLst/>
                </a:prstGeom>
                <a:noFill/>
              </p:spPr>
              <p:txBody>
                <a:bodyPr wrap="square">
                  <a:spAutoFit/>
                </a:bodyPr>
                <a:lstStyle/>
                <a:p>
                  <a:pPr fontAlgn="auto">
                    <a:spcBef>
                      <a:spcPts val="0"/>
                    </a:spcBef>
                    <a:spcAft>
                      <a:spcPts val="0"/>
                    </a:spcAft>
                    <a:defRPr/>
                  </a:pPr>
                  <a:r>
                    <a:rPr lang="en-US" sz="3200" dirty="0">
                      <a:ln w="18415" cmpd="sng">
                        <a:solidFill>
                          <a:schemeClr val="bg1"/>
                        </a:solidFill>
                        <a:prstDash val="solid"/>
                      </a:ln>
                      <a:solidFill>
                        <a:srgbClr val="FFFFFF"/>
                      </a:solidFill>
                      <a:effectLst>
                        <a:outerShdw blurRad="63500" dir="3600000" algn="tl" rotWithShape="0">
                          <a:srgbClr val="000000">
                            <a:alpha val="70000"/>
                          </a:srgbClr>
                        </a:outerShdw>
                      </a:effectLst>
                      <a:latin typeface="+mn-lt"/>
                      <a:hlinkClick r:id="rId4"/>
                    </a:rPr>
                    <a:t>Texas Virtual School Network</a:t>
                  </a:r>
                  <a:endParaRPr lang="en-US" sz="3200" dirty="0">
                    <a:ln w="18415" cmpd="sng">
                      <a:solidFill>
                        <a:schemeClr val="bg1"/>
                      </a:solidFill>
                      <a:prstDash val="solid"/>
                    </a:ln>
                    <a:solidFill>
                      <a:srgbClr val="FFFFFF"/>
                    </a:solidFill>
                    <a:effectLst>
                      <a:outerShdw blurRad="63500" dir="3600000" algn="tl" rotWithShape="0">
                        <a:srgbClr val="000000">
                          <a:alpha val="70000"/>
                        </a:srgbClr>
                      </a:outerShdw>
                    </a:effectLst>
                    <a:latin typeface="+mn-lt"/>
                  </a:endParaRPr>
                </a:p>
              </p:txBody>
            </p:sp>
          </p:grpSp>
          <p:pic>
            <p:nvPicPr>
              <p:cNvPr id="14348" name="Picture 59" descr="pole"/>
              <p:cNvPicPr>
                <a:picLocks noChangeAspect="1" noChangeArrowheads="1"/>
              </p:cNvPicPr>
              <p:nvPr/>
            </p:nvPicPr>
            <p:blipFill>
              <a:blip r:embed="rId5" cstate="print"/>
              <a:srcRect/>
              <a:stretch>
                <a:fillRect/>
              </a:stretch>
            </p:blipFill>
            <p:spPr bwMode="auto">
              <a:xfrm>
                <a:off x="2741" y="1152"/>
                <a:ext cx="154" cy="1920"/>
              </a:xfrm>
              <a:prstGeom prst="rect">
                <a:avLst/>
              </a:prstGeom>
              <a:noFill/>
              <a:ln w="9525">
                <a:noFill/>
                <a:miter lim="800000"/>
                <a:headEnd/>
                <a:tailEnd/>
              </a:ln>
            </p:spPr>
          </p:pic>
        </p:grpSp>
      </p:grpSp>
      <p:sp>
        <p:nvSpPr>
          <p:cNvPr id="14339" name="Rectangle 11"/>
          <p:cNvSpPr>
            <a:spLocks noChangeArrowheads="1"/>
          </p:cNvSpPr>
          <p:nvPr/>
        </p:nvSpPr>
        <p:spPr bwMode="auto">
          <a:xfrm>
            <a:off x="0" y="2133600"/>
            <a:ext cx="9144000" cy="1323439"/>
          </a:xfrm>
          <a:prstGeom prst="rect">
            <a:avLst/>
          </a:prstGeom>
          <a:noFill/>
          <a:ln w="9525">
            <a:noFill/>
            <a:miter lim="800000"/>
            <a:headEnd/>
            <a:tailEnd/>
          </a:ln>
        </p:spPr>
        <p:txBody>
          <a:bodyPr wrap="square">
            <a:spAutoFit/>
          </a:bodyPr>
          <a:lstStyle/>
          <a:p>
            <a:pPr algn="ctr"/>
            <a:r>
              <a:rPr lang="en-US" sz="2800" b="1" dirty="0">
                <a:solidFill>
                  <a:srgbClr val="000066"/>
                </a:solidFill>
                <a:latin typeface="Calibri" pitchFamily="34" charset="0"/>
              </a:rPr>
              <a:t>Course    Providers</a:t>
            </a:r>
          </a:p>
          <a:p>
            <a:pPr algn="ctr">
              <a:buFont typeface="Arial" pitchFamily="34" charset="0"/>
              <a:buChar char="•"/>
            </a:pPr>
            <a:r>
              <a:rPr lang="en-US" sz="1600" b="1" i="1" dirty="0">
                <a:solidFill>
                  <a:srgbClr val="AC0000"/>
                </a:solidFill>
                <a:latin typeface="Calibri" pitchFamily="34" charset="0"/>
              </a:rPr>
              <a:t>Districts, Open Enrollment Charter Schools, </a:t>
            </a:r>
            <a:br>
              <a:rPr lang="en-US" sz="1600" b="1" i="1" dirty="0">
                <a:solidFill>
                  <a:srgbClr val="AC0000"/>
                </a:solidFill>
                <a:latin typeface="Calibri" pitchFamily="34" charset="0"/>
              </a:rPr>
            </a:br>
            <a:r>
              <a:rPr lang="en-US" sz="1600" b="1" i="1" dirty="0">
                <a:solidFill>
                  <a:srgbClr val="AC0000"/>
                </a:solidFill>
                <a:latin typeface="Calibri" pitchFamily="34" charset="0"/>
              </a:rPr>
              <a:t>Education Service Centers,       Higher Education Institutions</a:t>
            </a:r>
            <a:r>
              <a:rPr lang="en-US" b="1" i="1" dirty="0">
                <a:solidFill>
                  <a:srgbClr val="AC0000"/>
                </a:solidFill>
                <a:latin typeface="Calibri" pitchFamily="34" charset="0"/>
              </a:rPr>
              <a:t/>
            </a:r>
            <a:br>
              <a:rPr lang="en-US" b="1" i="1" dirty="0">
                <a:solidFill>
                  <a:srgbClr val="AC0000"/>
                </a:solidFill>
                <a:latin typeface="Calibri" pitchFamily="34" charset="0"/>
              </a:rPr>
            </a:br>
            <a:r>
              <a:rPr lang="en-US" b="1" i="1" dirty="0">
                <a:solidFill>
                  <a:srgbClr val="000099"/>
                </a:solidFill>
                <a:latin typeface="Calibri" pitchFamily="34" charset="0"/>
              </a:rPr>
              <a:t>Have online instructors and courses </a:t>
            </a:r>
            <a:endParaRPr lang="en-US" sz="2000" b="1" i="1" dirty="0">
              <a:solidFill>
                <a:srgbClr val="000099"/>
              </a:solidFill>
              <a:latin typeface="Calibri" pitchFamily="34" charset="0"/>
            </a:endParaRPr>
          </a:p>
        </p:txBody>
      </p:sp>
      <p:sp>
        <p:nvSpPr>
          <p:cNvPr id="14340" name="AutoShape 71"/>
          <p:cNvSpPr>
            <a:spLocks noChangeArrowheads="1"/>
          </p:cNvSpPr>
          <p:nvPr/>
        </p:nvSpPr>
        <p:spPr bwMode="auto">
          <a:xfrm rot="10800000">
            <a:off x="4114800" y="4876800"/>
            <a:ext cx="609600" cy="381000"/>
          </a:xfrm>
          <a:prstGeom prst="triangle">
            <a:avLst>
              <a:gd name="adj" fmla="val 50000"/>
            </a:avLst>
          </a:prstGeom>
          <a:solidFill>
            <a:srgbClr val="333333"/>
          </a:solidFill>
          <a:ln w="9525">
            <a:solidFill>
              <a:srgbClr val="5F5F5F"/>
            </a:solidFill>
            <a:miter lim="800000"/>
            <a:headEnd/>
            <a:tailEnd/>
          </a:ln>
        </p:spPr>
        <p:txBody>
          <a:bodyPr wrap="none" anchor="ctr"/>
          <a:lstStyle/>
          <a:p>
            <a:endParaRPr lang="en-US" dirty="0"/>
          </a:p>
        </p:txBody>
      </p:sp>
      <p:sp>
        <p:nvSpPr>
          <p:cNvPr id="14341" name="TextBox 17"/>
          <p:cNvSpPr txBox="1">
            <a:spLocks noChangeArrowheads="1"/>
          </p:cNvSpPr>
          <p:nvPr/>
        </p:nvSpPr>
        <p:spPr bwMode="auto">
          <a:xfrm>
            <a:off x="1219200" y="6096000"/>
            <a:ext cx="6858000" cy="523220"/>
          </a:xfrm>
          <a:prstGeom prst="rect">
            <a:avLst/>
          </a:prstGeom>
          <a:noFill/>
          <a:ln w="9525">
            <a:noFill/>
            <a:miter lim="800000"/>
            <a:headEnd/>
            <a:tailEnd/>
          </a:ln>
        </p:spPr>
        <p:txBody>
          <a:bodyPr>
            <a:spAutoFit/>
          </a:bodyPr>
          <a:lstStyle/>
          <a:p>
            <a:pPr algn="ctr"/>
            <a:r>
              <a:rPr lang="en-US" sz="1400" b="1" i="1" dirty="0">
                <a:solidFill>
                  <a:srgbClr val="000066"/>
                </a:solidFill>
              </a:rPr>
              <a:t>Have students with academic needs</a:t>
            </a:r>
          </a:p>
          <a:p>
            <a:pPr algn="ctr"/>
            <a:r>
              <a:rPr lang="en-US" sz="1400" b="1" i="1" dirty="0">
                <a:solidFill>
                  <a:srgbClr val="000066"/>
                </a:solidFill>
              </a:rPr>
              <a:t>Grant credit for the course delivered by provider</a:t>
            </a:r>
            <a:endParaRPr lang="en-US" sz="1600" i="1" dirty="0"/>
          </a:p>
        </p:txBody>
      </p:sp>
      <p:sp>
        <p:nvSpPr>
          <p:cNvPr id="14" name="TextBox 13"/>
          <p:cNvSpPr txBox="1"/>
          <p:nvPr/>
        </p:nvSpPr>
        <p:spPr>
          <a:xfrm>
            <a:off x="0" y="2514600"/>
            <a:ext cx="2514600" cy="3539430"/>
          </a:xfrm>
          <a:prstGeom prst="rect">
            <a:avLst/>
          </a:prstGeom>
          <a:noFill/>
        </p:spPr>
        <p:txBody>
          <a:bodyPr wrap="square" rtlCol="0">
            <a:spAutoFit/>
          </a:bodyPr>
          <a:lstStyle/>
          <a:p>
            <a:pPr lvl="0"/>
            <a:r>
              <a:rPr lang="en-US" sz="1600" b="1" dirty="0" smtClean="0">
                <a:solidFill>
                  <a:srgbClr val="C00000"/>
                </a:solidFill>
                <a:latin typeface="Calibri" pitchFamily="34" charset="0"/>
              </a:rPr>
              <a:t>       High School  </a:t>
            </a:r>
          </a:p>
          <a:p>
            <a:pPr lvl="0">
              <a:buFont typeface="Arial" pitchFamily="34" charset="0"/>
              <a:buChar char="•"/>
            </a:pPr>
            <a:r>
              <a:rPr lang="en-US" sz="1600" b="1" dirty="0" smtClean="0">
                <a:solidFill>
                  <a:srgbClr val="000066"/>
                </a:solidFill>
                <a:latin typeface="Calibri" pitchFamily="34" charset="0"/>
              </a:rPr>
              <a:t>  Alief ISD </a:t>
            </a:r>
          </a:p>
          <a:p>
            <a:pPr lvl="0">
              <a:buFont typeface="Arial" pitchFamily="34" charset="0"/>
              <a:buChar char="•"/>
            </a:pPr>
            <a:r>
              <a:rPr lang="en-US" sz="1600" b="1" dirty="0" smtClean="0">
                <a:solidFill>
                  <a:srgbClr val="000066"/>
                </a:solidFill>
                <a:latin typeface="Calibri" pitchFamily="34" charset="0"/>
              </a:rPr>
              <a:t>  Amarillo ISD </a:t>
            </a:r>
          </a:p>
          <a:p>
            <a:pPr lvl="0">
              <a:buFont typeface="Arial" pitchFamily="34" charset="0"/>
              <a:buChar char="•"/>
            </a:pPr>
            <a:r>
              <a:rPr lang="en-US" sz="1600" b="1" dirty="0" smtClean="0">
                <a:solidFill>
                  <a:srgbClr val="000066"/>
                </a:solidFill>
                <a:latin typeface="Calibri" pitchFamily="34" charset="0"/>
              </a:rPr>
              <a:t>  ESC  Region 6</a:t>
            </a:r>
          </a:p>
          <a:p>
            <a:pPr lvl="0">
              <a:buFont typeface="Arial" pitchFamily="34" charset="0"/>
              <a:buChar char="•"/>
            </a:pPr>
            <a:r>
              <a:rPr lang="en-US" sz="1600" b="1" dirty="0" smtClean="0">
                <a:solidFill>
                  <a:srgbClr val="000066"/>
                </a:solidFill>
                <a:latin typeface="Calibri" pitchFamily="34" charset="0"/>
              </a:rPr>
              <a:t>  ESC Region 12</a:t>
            </a:r>
          </a:p>
          <a:p>
            <a:pPr lvl="0">
              <a:buFont typeface="Arial" pitchFamily="34" charset="0"/>
              <a:buChar char="•"/>
            </a:pPr>
            <a:r>
              <a:rPr lang="en-US" sz="1600" b="1" dirty="0" smtClean="0">
                <a:solidFill>
                  <a:srgbClr val="000066"/>
                </a:solidFill>
                <a:latin typeface="Calibri" pitchFamily="34" charset="0"/>
              </a:rPr>
              <a:t>  Mansfield ISD</a:t>
            </a:r>
          </a:p>
          <a:p>
            <a:pPr lvl="0">
              <a:buFont typeface="Arial" pitchFamily="34" charset="0"/>
              <a:buChar char="•"/>
            </a:pPr>
            <a:r>
              <a:rPr lang="en-US" sz="1600" b="1" dirty="0" smtClean="0">
                <a:solidFill>
                  <a:srgbClr val="000066"/>
                </a:solidFill>
                <a:latin typeface="Calibri" pitchFamily="34" charset="0"/>
              </a:rPr>
              <a:t>  Mineral Wells ISD</a:t>
            </a:r>
          </a:p>
          <a:p>
            <a:pPr lvl="0">
              <a:buFont typeface="Arial" pitchFamily="34" charset="0"/>
              <a:buChar char="•"/>
              <a:defRPr/>
            </a:pPr>
            <a:r>
              <a:rPr lang="en-US" sz="1600" b="1" dirty="0" smtClean="0">
                <a:solidFill>
                  <a:srgbClr val="000066"/>
                </a:solidFill>
                <a:latin typeface="Calibri" pitchFamily="34" charset="0"/>
              </a:rPr>
              <a:t>  Pasadena  ISD</a:t>
            </a:r>
          </a:p>
          <a:p>
            <a:pPr lvl="0">
              <a:buFont typeface="Arial" pitchFamily="34" charset="0"/>
              <a:buChar char="•"/>
            </a:pPr>
            <a:r>
              <a:rPr lang="en-US" sz="1600" b="1" dirty="0" smtClean="0">
                <a:solidFill>
                  <a:srgbClr val="000066"/>
                </a:solidFill>
                <a:latin typeface="Calibri" pitchFamily="34" charset="0"/>
              </a:rPr>
              <a:t>  Plano ISD</a:t>
            </a:r>
          </a:p>
          <a:p>
            <a:pPr lvl="0">
              <a:buFont typeface="Arial" pitchFamily="34" charset="0"/>
              <a:buChar char="•"/>
            </a:pPr>
            <a:r>
              <a:rPr lang="en-US" sz="1600" b="1" dirty="0" smtClean="0">
                <a:solidFill>
                  <a:srgbClr val="000066"/>
                </a:solidFill>
                <a:latin typeface="Calibri" pitchFamily="34" charset="0"/>
              </a:rPr>
              <a:t>  Spring Branch ISD</a:t>
            </a:r>
          </a:p>
          <a:p>
            <a:pPr lvl="0">
              <a:buFont typeface="Arial" pitchFamily="34" charset="0"/>
              <a:buChar char="•"/>
            </a:pPr>
            <a:r>
              <a:rPr lang="en-US" sz="1600" b="1" dirty="0" smtClean="0">
                <a:solidFill>
                  <a:srgbClr val="000066"/>
                </a:solidFill>
                <a:latin typeface="Calibri" pitchFamily="34" charset="0"/>
              </a:rPr>
              <a:t>  SUPERNet  </a:t>
            </a:r>
            <a:br>
              <a:rPr lang="en-US" sz="1600" b="1" dirty="0" smtClean="0">
                <a:solidFill>
                  <a:srgbClr val="000066"/>
                </a:solidFill>
                <a:latin typeface="Calibri" pitchFamily="34" charset="0"/>
              </a:rPr>
            </a:br>
            <a:r>
              <a:rPr lang="en-US" sz="1600" b="1" dirty="0" smtClean="0">
                <a:solidFill>
                  <a:srgbClr val="000066"/>
                </a:solidFill>
                <a:latin typeface="Calibri" pitchFamily="34" charset="0"/>
              </a:rPr>
              <a:t>   (District Collaborative)</a:t>
            </a:r>
          </a:p>
          <a:p>
            <a:pPr lvl="0">
              <a:buFont typeface="Arial" pitchFamily="34" charset="0"/>
              <a:buChar char="•"/>
            </a:pPr>
            <a:r>
              <a:rPr lang="en-US" sz="1600" b="1" dirty="0" smtClean="0">
                <a:solidFill>
                  <a:srgbClr val="000066"/>
                </a:solidFill>
                <a:latin typeface="Calibri" pitchFamily="34" charset="0"/>
              </a:rPr>
              <a:t>  Texas Virtual School  </a:t>
            </a:r>
            <a:br>
              <a:rPr lang="en-US" sz="1600" b="1" dirty="0" smtClean="0">
                <a:solidFill>
                  <a:srgbClr val="000066"/>
                </a:solidFill>
                <a:latin typeface="Calibri" pitchFamily="34" charset="0"/>
              </a:rPr>
            </a:br>
            <a:r>
              <a:rPr lang="en-US" sz="1600" b="1" dirty="0" smtClean="0">
                <a:solidFill>
                  <a:srgbClr val="000066"/>
                </a:solidFill>
                <a:latin typeface="Calibri" pitchFamily="34" charset="0"/>
              </a:rPr>
              <a:t>   (ESC Collaborative)</a:t>
            </a:r>
          </a:p>
        </p:txBody>
      </p:sp>
      <p:sp>
        <p:nvSpPr>
          <p:cNvPr id="19" name="TextBox 18"/>
          <p:cNvSpPr txBox="1"/>
          <p:nvPr/>
        </p:nvSpPr>
        <p:spPr>
          <a:xfrm>
            <a:off x="7315200" y="2514600"/>
            <a:ext cx="2057400" cy="2062103"/>
          </a:xfrm>
          <a:prstGeom prst="rect">
            <a:avLst/>
          </a:prstGeom>
          <a:noFill/>
        </p:spPr>
        <p:txBody>
          <a:bodyPr wrap="square" rtlCol="0">
            <a:spAutoFit/>
          </a:bodyPr>
          <a:lstStyle/>
          <a:p>
            <a:r>
              <a:rPr lang="en-US" sz="1600" b="1" dirty="0" smtClean="0">
                <a:solidFill>
                  <a:srgbClr val="C00000"/>
                </a:solidFill>
                <a:latin typeface="+mn-lt"/>
              </a:rPr>
              <a:t>        Dual Credit</a:t>
            </a:r>
          </a:p>
          <a:p>
            <a:pPr>
              <a:buFont typeface="Arial" pitchFamily="34" charset="0"/>
              <a:buChar char="•"/>
            </a:pPr>
            <a:r>
              <a:rPr lang="en-US" sz="1600" b="1" dirty="0" smtClean="0">
                <a:solidFill>
                  <a:srgbClr val="000066"/>
                </a:solidFill>
                <a:latin typeface="+mn-lt"/>
              </a:rPr>
              <a:t>Lamar  University</a:t>
            </a:r>
          </a:p>
          <a:p>
            <a:pPr>
              <a:buFont typeface="Arial" pitchFamily="34" charset="0"/>
              <a:buChar char="•"/>
            </a:pPr>
            <a:r>
              <a:rPr lang="en-US" sz="1600" b="1" dirty="0" smtClean="0">
                <a:solidFill>
                  <a:srgbClr val="000066"/>
                </a:solidFill>
                <a:latin typeface="+mn-lt"/>
              </a:rPr>
              <a:t>University of Texas    </a:t>
            </a:r>
          </a:p>
          <a:p>
            <a:r>
              <a:rPr lang="en-US" sz="1600" b="1" dirty="0" smtClean="0">
                <a:solidFill>
                  <a:srgbClr val="000066"/>
                </a:solidFill>
                <a:latin typeface="+mn-lt"/>
              </a:rPr>
              <a:t>         Arlington</a:t>
            </a:r>
          </a:p>
          <a:p>
            <a:pPr>
              <a:buFont typeface="Arial" pitchFamily="34" charset="0"/>
              <a:buChar char="•"/>
            </a:pPr>
            <a:r>
              <a:rPr lang="en-US" sz="1600" b="1" dirty="0" smtClean="0">
                <a:solidFill>
                  <a:srgbClr val="000066"/>
                </a:solidFill>
                <a:latin typeface="+mn-lt"/>
              </a:rPr>
              <a:t>Howard College</a:t>
            </a:r>
          </a:p>
          <a:p>
            <a:pPr>
              <a:buFont typeface="Arial" pitchFamily="34" charset="0"/>
              <a:buChar char="•"/>
            </a:pPr>
            <a:r>
              <a:rPr lang="en-US" sz="1600" b="1" dirty="0" smtClean="0">
                <a:solidFill>
                  <a:srgbClr val="000066"/>
                </a:solidFill>
                <a:latin typeface="+mn-lt"/>
              </a:rPr>
              <a:t>St Philips of Alamo    </a:t>
            </a:r>
          </a:p>
          <a:p>
            <a:r>
              <a:rPr lang="en-US" sz="1600" b="1" dirty="0" smtClean="0">
                <a:solidFill>
                  <a:srgbClr val="000066"/>
                </a:solidFill>
                <a:latin typeface="+mn-lt"/>
              </a:rPr>
              <a:t>          Colleges</a:t>
            </a:r>
          </a:p>
          <a:p>
            <a:pPr>
              <a:buFont typeface="Arial" pitchFamily="34" charset="0"/>
              <a:buChar char="•"/>
            </a:pPr>
            <a:r>
              <a:rPr lang="en-US" sz="1600" b="1" dirty="0" smtClean="0">
                <a:solidFill>
                  <a:srgbClr val="000066"/>
                </a:solidFill>
                <a:latin typeface="+mn-lt"/>
              </a:rPr>
              <a:t>TSTC - Harlingen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TxVSN Courses</a:t>
            </a:r>
            <a:endParaRPr lang="en-US" dirty="0"/>
          </a:p>
        </p:txBody>
      </p:sp>
      <p:sp>
        <p:nvSpPr>
          <p:cNvPr id="3" name="Subtitle 2"/>
          <p:cNvSpPr>
            <a:spLocks noGrp="1"/>
          </p:cNvSpPr>
          <p:nvPr>
            <p:ph type="subTitle" idx="1"/>
          </p:nvPr>
        </p:nvSpPr>
        <p:spPr/>
        <p:txBody>
          <a:bodyPr/>
          <a:lstStyle/>
          <a:p>
            <a:r>
              <a:rPr lang="en-US" dirty="0" smtClean="0"/>
              <a:t>Definitions and Processes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fontScale="92500" lnSpcReduction="20000"/>
          </a:bodyPr>
          <a:lstStyle/>
          <a:p>
            <a:pPr>
              <a:spcBef>
                <a:spcPct val="0"/>
              </a:spcBef>
            </a:pPr>
            <a:r>
              <a:rPr lang="en-US" sz="2400" dirty="0" smtClean="0"/>
              <a:t>Instruction and content are delivered primarily over the Internet</a:t>
            </a:r>
            <a:br>
              <a:rPr lang="en-US" sz="2400" dirty="0" smtClean="0"/>
            </a:br>
            <a:r>
              <a:rPr lang="en-US" sz="1000" dirty="0" smtClean="0"/>
              <a:t> </a:t>
            </a:r>
            <a:endParaRPr lang="en-US" sz="2400" dirty="0" smtClean="0"/>
          </a:p>
          <a:p>
            <a:pPr>
              <a:spcBef>
                <a:spcPct val="0"/>
              </a:spcBef>
            </a:pPr>
            <a:r>
              <a:rPr lang="en-US" sz="2400" dirty="0" smtClean="0"/>
              <a:t>A student and teacher are in different locations for a majority of the student’s instructional period</a:t>
            </a:r>
            <a:br>
              <a:rPr lang="en-US" sz="2400" dirty="0" smtClean="0"/>
            </a:br>
            <a:r>
              <a:rPr lang="en-US" sz="1000" dirty="0" smtClean="0"/>
              <a:t> </a:t>
            </a:r>
            <a:endParaRPr lang="en-US" sz="2400" dirty="0" smtClean="0"/>
          </a:p>
          <a:p>
            <a:pPr>
              <a:spcBef>
                <a:spcPct val="0"/>
              </a:spcBef>
            </a:pPr>
            <a:r>
              <a:rPr lang="en-US" sz="2400" dirty="0" smtClean="0"/>
              <a:t>Most instructional activities take place in an online environment</a:t>
            </a:r>
            <a:br>
              <a:rPr lang="en-US" sz="2400" dirty="0" smtClean="0"/>
            </a:br>
            <a:endParaRPr lang="en-US" sz="1000" dirty="0" smtClean="0"/>
          </a:p>
          <a:p>
            <a:pPr>
              <a:spcBef>
                <a:spcPct val="0"/>
              </a:spcBef>
            </a:pPr>
            <a:r>
              <a:rPr lang="en-US" sz="2400" dirty="0" smtClean="0"/>
              <a:t>The online instructional activities are integral to the academic program</a:t>
            </a:r>
            <a:br>
              <a:rPr lang="en-US" sz="2400" dirty="0" smtClean="0"/>
            </a:br>
            <a:endParaRPr lang="en-US" sz="1000" dirty="0" smtClean="0"/>
          </a:p>
          <a:p>
            <a:pPr>
              <a:spcBef>
                <a:spcPct val="0"/>
              </a:spcBef>
            </a:pPr>
            <a:r>
              <a:rPr lang="en-US" sz="2400" dirty="0" smtClean="0"/>
              <a:t>Extensive communication between a student and a teacher and among students is emphasized </a:t>
            </a:r>
            <a:br>
              <a:rPr lang="en-US" sz="2400" dirty="0" smtClean="0"/>
            </a:br>
            <a:endParaRPr lang="en-US" sz="1000" dirty="0" smtClean="0"/>
          </a:p>
          <a:p>
            <a:pPr>
              <a:spcBef>
                <a:spcPct val="0"/>
              </a:spcBef>
            </a:pPr>
            <a:r>
              <a:rPr lang="en-US" sz="2400" dirty="0" smtClean="0"/>
              <a:t>A student is not required to be located on the physical premises of a school district or open-enrollment charter school</a:t>
            </a:r>
          </a:p>
        </p:txBody>
      </p:sp>
      <p:sp>
        <p:nvSpPr>
          <p:cNvPr id="4" name="Title 3"/>
          <p:cNvSpPr>
            <a:spLocks noGrp="1"/>
          </p:cNvSpPr>
          <p:nvPr>
            <p:ph type="title"/>
          </p:nvPr>
        </p:nvSpPr>
        <p:spPr/>
        <p:txBody>
          <a:bodyPr/>
          <a:lstStyle/>
          <a:p>
            <a:r>
              <a:rPr lang="en-US" dirty="0" smtClean="0"/>
              <a:t>Course Definition</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1143000"/>
          </a:xfrm>
        </p:spPr>
        <p:txBody>
          <a:bodyPr/>
          <a:lstStyle/>
          <a:p>
            <a:pPr>
              <a:defRPr/>
            </a:pPr>
            <a:r>
              <a:rPr lang="en-US" dirty="0" smtClean="0"/>
              <a:t>Courses</a:t>
            </a:r>
            <a:endParaRPr lang="en-US" dirty="0"/>
          </a:p>
        </p:txBody>
      </p:sp>
      <p:sp>
        <p:nvSpPr>
          <p:cNvPr id="36866" name="Text Placeholder 2"/>
          <p:cNvSpPr>
            <a:spLocks noGrp="1"/>
          </p:cNvSpPr>
          <p:nvPr>
            <p:ph type="body" idx="1"/>
          </p:nvPr>
        </p:nvSpPr>
        <p:spPr>
          <a:xfrm>
            <a:off x="457200" y="5638800"/>
            <a:ext cx="4040188" cy="762000"/>
          </a:xfrm>
          <a:solidFill>
            <a:srgbClr val="000099"/>
          </a:solidFill>
        </p:spPr>
        <p:txBody>
          <a:bodyPr/>
          <a:lstStyle/>
          <a:p>
            <a:pPr algn="ctr"/>
            <a:r>
              <a:rPr lang="en-US" b="1" dirty="0" smtClean="0"/>
              <a:t>High School Courses</a:t>
            </a:r>
          </a:p>
        </p:txBody>
      </p:sp>
      <p:sp>
        <p:nvSpPr>
          <p:cNvPr id="36869" name="Text Placeholder 4"/>
          <p:cNvSpPr>
            <a:spLocks noGrp="1"/>
          </p:cNvSpPr>
          <p:nvPr>
            <p:ph type="body" sz="half" idx="3"/>
          </p:nvPr>
        </p:nvSpPr>
        <p:spPr>
          <a:xfrm>
            <a:off x="4572000" y="5638800"/>
            <a:ext cx="4041775" cy="762000"/>
          </a:xfrm>
          <a:solidFill>
            <a:srgbClr val="000099"/>
          </a:solidFill>
        </p:spPr>
        <p:txBody>
          <a:bodyPr/>
          <a:lstStyle/>
          <a:p>
            <a:pPr algn="ctr"/>
            <a:r>
              <a:rPr lang="en-US" b="1" dirty="0" smtClean="0"/>
              <a:t>Higher Ed Pilot</a:t>
            </a:r>
          </a:p>
        </p:txBody>
      </p:sp>
      <p:sp>
        <p:nvSpPr>
          <p:cNvPr id="36867" name="Content Placeholder 3"/>
          <p:cNvSpPr>
            <a:spLocks noGrp="1"/>
          </p:cNvSpPr>
          <p:nvPr>
            <p:ph sz="quarter" idx="2"/>
          </p:nvPr>
        </p:nvSpPr>
        <p:spPr>
          <a:xfrm rot="10800000" flipV="1">
            <a:off x="455612" y="1219200"/>
            <a:ext cx="4040188" cy="4419600"/>
          </a:xfrm>
          <a:solidFill>
            <a:schemeClr val="bg1"/>
          </a:solidFill>
          <a:ln>
            <a:solidFill>
              <a:schemeClr val="accent1"/>
            </a:solidFill>
          </a:ln>
        </p:spPr>
        <p:txBody>
          <a:bodyPr/>
          <a:lstStyle/>
          <a:p>
            <a:r>
              <a:rPr lang="en-US" sz="1800" dirty="0" smtClean="0"/>
              <a:t>Alignment with </a:t>
            </a:r>
          </a:p>
          <a:p>
            <a:pPr marL="822325" lvl="1" indent="-255588">
              <a:spcBef>
                <a:spcPts val="400"/>
              </a:spcBef>
              <a:buSzPct val="68000"/>
              <a:buFont typeface="Wingdings 3" pitchFamily="18" charset="2"/>
              <a:buChar char=""/>
            </a:pPr>
            <a:r>
              <a:rPr lang="en-US" sz="1800" dirty="0" smtClean="0"/>
              <a:t>iNACOL National Standards of Quality for Online Courses</a:t>
            </a:r>
          </a:p>
          <a:p>
            <a:pPr marL="822325" lvl="1" indent="-255588">
              <a:spcBef>
                <a:spcPts val="400"/>
              </a:spcBef>
              <a:buSzPct val="68000"/>
              <a:buFont typeface="Wingdings 3" pitchFamily="18" charset="2"/>
              <a:buChar char=""/>
            </a:pPr>
            <a:r>
              <a:rPr lang="en-US" sz="1800" dirty="0" smtClean="0"/>
              <a:t>Texas Essential Knowledge and Skills</a:t>
            </a:r>
          </a:p>
          <a:p>
            <a:r>
              <a:rPr lang="en-US" sz="1800" dirty="0" smtClean="0"/>
              <a:t>Instructor–Led</a:t>
            </a:r>
          </a:p>
          <a:p>
            <a:r>
              <a:rPr lang="en-US" sz="1800" dirty="0" smtClean="0"/>
              <a:t>Equivalent in instructional rigor and scope to a course that is provided in a traditional classroom setting</a:t>
            </a:r>
          </a:p>
          <a:p>
            <a:endParaRPr lang="en-US" dirty="0" smtClean="0"/>
          </a:p>
        </p:txBody>
      </p:sp>
      <p:sp>
        <p:nvSpPr>
          <p:cNvPr id="6" name="Content Placeholder 5"/>
          <p:cNvSpPr>
            <a:spLocks noGrp="1"/>
          </p:cNvSpPr>
          <p:nvPr>
            <p:ph sz="quarter" idx="4"/>
          </p:nvPr>
        </p:nvSpPr>
        <p:spPr>
          <a:xfrm>
            <a:off x="4572000" y="1219200"/>
            <a:ext cx="4041775" cy="4419600"/>
          </a:xfrm>
          <a:solidFill>
            <a:schemeClr val="bg1"/>
          </a:solidFill>
          <a:ln>
            <a:solidFill>
              <a:schemeClr val="accent1"/>
            </a:solidFill>
          </a:ln>
        </p:spPr>
        <p:txBody>
          <a:bodyPr>
            <a:normAutofit fontScale="92500" lnSpcReduction="10000"/>
          </a:bodyPr>
          <a:lstStyle/>
          <a:p>
            <a:pPr>
              <a:spcBef>
                <a:spcPts val="400"/>
              </a:spcBef>
            </a:pPr>
            <a:r>
              <a:rPr lang="en-US" sz="1800" dirty="0" smtClean="0"/>
              <a:t>Also alignment with:</a:t>
            </a:r>
          </a:p>
          <a:p>
            <a:pPr marL="822325" lvl="1" indent="-255588">
              <a:spcBef>
                <a:spcPts val="400"/>
              </a:spcBef>
              <a:buSzPct val="68000"/>
              <a:buFont typeface="Wingdings 3" pitchFamily="18" charset="2"/>
              <a:buChar char=""/>
            </a:pPr>
            <a:r>
              <a:rPr lang="en-US" sz="1800" dirty="0" smtClean="0"/>
              <a:t>iNACOL National Standards of Quality for Online Courses</a:t>
            </a:r>
          </a:p>
          <a:p>
            <a:pPr marL="822325" lvl="1" indent="-255588">
              <a:spcBef>
                <a:spcPts val="400"/>
              </a:spcBef>
              <a:buSzPct val="68000"/>
              <a:buFont typeface="Wingdings 3" pitchFamily="18" charset="2"/>
              <a:buChar char=""/>
            </a:pPr>
            <a:r>
              <a:rPr lang="en-US" sz="1800" dirty="0" smtClean="0"/>
              <a:t>Texas Essential Knowledge and Skills</a:t>
            </a:r>
          </a:p>
          <a:p>
            <a:pPr>
              <a:spcBef>
                <a:spcPts val="400"/>
              </a:spcBef>
            </a:pPr>
            <a:r>
              <a:rPr lang="en-US" sz="1800" dirty="0" smtClean="0"/>
              <a:t>Instructor–Led</a:t>
            </a:r>
          </a:p>
          <a:p>
            <a:pPr>
              <a:spcBef>
                <a:spcPts val="400"/>
              </a:spcBef>
            </a:pPr>
            <a:r>
              <a:rPr lang="en-US" sz="1800" dirty="0" smtClean="0"/>
              <a:t>Equivalent in instructional rigor and scope to a course that is provided in a traditional classroom setting</a:t>
            </a:r>
          </a:p>
          <a:p>
            <a:pPr>
              <a:spcBef>
                <a:spcPts val="400"/>
              </a:spcBef>
            </a:pPr>
            <a:r>
              <a:rPr lang="en-US" sz="1800" dirty="0" smtClean="0"/>
              <a:t>Some content may be indirectly covered </a:t>
            </a:r>
          </a:p>
          <a:p>
            <a:pPr>
              <a:spcBef>
                <a:spcPts val="400"/>
              </a:spcBef>
            </a:pPr>
            <a:r>
              <a:rPr lang="en-US" sz="1800" dirty="0" smtClean="0"/>
              <a:t>Dual credit means dual enrollment process</a:t>
            </a:r>
          </a:p>
          <a:p>
            <a:pPr marL="822325" lvl="1" indent="-255588">
              <a:spcBef>
                <a:spcPts val="400"/>
              </a:spcBef>
              <a:buFont typeface="Wingdings 3" pitchFamily="18" charset="2"/>
              <a:buChar char=""/>
            </a:pPr>
            <a:r>
              <a:rPr lang="en-US" sz="1600" dirty="0" smtClean="0"/>
              <a:t>TxVSN and Higher Education</a:t>
            </a:r>
            <a:endParaRPr lang="en-US" sz="2800" dirty="0" smtClean="0"/>
          </a:p>
          <a:p>
            <a:pPr algn="ctr">
              <a:spcBef>
                <a:spcPct val="0"/>
              </a:spcBef>
            </a:pP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Content Placeholder 1"/>
          <p:cNvSpPr>
            <a:spLocks noGrp="1"/>
          </p:cNvSpPr>
          <p:nvPr>
            <p:ph idx="1"/>
          </p:nvPr>
        </p:nvSpPr>
        <p:spPr>
          <a:xfrm>
            <a:off x="381000" y="1752600"/>
            <a:ext cx="8458200" cy="4525962"/>
          </a:xfrm>
        </p:spPr>
        <p:txBody>
          <a:bodyPr/>
          <a:lstStyle/>
          <a:p>
            <a:r>
              <a:rPr lang="en-US" dirty="0" smtClean="0"/>
              <a:t>Course Submission (RFQ Process for Dual Credit Courses)</a:t>
            </a:r>
          </a:p>
          <a:p>
            <a:r>
              <a:rPr lang="en-US" dirty="0" smtClean="0"/>
              <a:t>Trained Reviewers Conduct Review</a:t>
            </a:r>
          </a:p>
          <a:p>
            <a:r>
              <a:rPr lang="en-US" dirty="0" smtClean="0"/>
              <a:t>Review Reports Created from Review Data</a:t>
            </a:r>
          </a:p>
          <a:p>
            <a:r>
              <a:rPr lang="en-US" dirty="0" smtClean="0"/>
              <a:t>Texas Education Agency (TEA) Approves Reports</a:t>
            </a:r>
          </a:p>
          <a:p>
            <a:r>
              <a:rPr lang="en-US" dirty="0" smtClean="0"/>
              <a:t>Course Provider Makes Required Modifications to Course</a:t>
            </a:r>
          </a:p>
          <a:p>
            <a:r>
              <a:rPr lang="en-US" dirty="0" smtClean="0"/>
              <a:t>Modifications Checked and Course is Approved for TxVSN Catalog</a:t>
            </a:r>
          </a:p>
          <a:p>
            <a:pPr eaLnBrk="1" hangingPunct="1"/>
            <a:endParaRPr lang="en-US" dirty="0" smtClean="0"/>
          </a:p>
        </p:txBody>
      </p:sp>
      <p:sp>
        <p:nvSpPr>
          <p:cNvPr id="3" name="Title 2"/>
          <p:cNvSpPr>
            <a:spLocks noGrp="1"/>
          </p:cNvSpPr>
          <p:nvPr>
            <p:ph type="title"/>
          </p:nvPr>
        </p:nvSpPr>
        <p:spPr>
          <a:xfrm>
            <a:off x="152400" y="304800"/>
            <a:ext cx="8229600" cy="1143000"/>
          </a:xfrm>
        </p:spPr>
        <p:txBody>
          <a:bodyPr/>
          <a:lstStyle/>
          <a:p>
            <a:pPr eaLnBrk="1" fontAlgn="auto" hangingPunct="1">
              <a:spcAft>
                <a:spcPts val="0"/>
              </a:spcAft>
              <a:defRPr/>
            </a:pPr>
            <a:r>
              <a:rPr lang="en-US" dirty="0" smtClean="0"/>
              <a:t>TxVSN Course Review Process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Content Placeholder 1"/>
          <p:cNvSpPr>
            <a:spLocks noGrp="1"/>
          </p:cNvSpPr>
          <p:nvPr>
            <p:ph idx="1"/>
          </p:nvPr>
        </p:nvSpPr>
        <p:spPr>
          <a:xfrm>
            <a:off x="457200" y="1524000"/>
            <a:ext cx="8305800" cy="4483291"/>
          </a:xfrm>
        </p:spPr>
        <p:txBody>
          <a:bodyPr>
            <a:normAutofit fontScale="92500" lnSpcReduction="10000"/>
          </a:bodyPr>
          <a:lstStyle/>
          <a:p>
            <a:r>
              <a:rPr lang="en-US" dirty="0" smtClean="0"/>
              <a:t>Based on the Texas Education Code Chapter 30A TxVSN Courses Must:</a:t>
            </a:r>
          </a:p>
          <a:p>
            <a:pPr lvl="1"/>
            <a:r>
              <a:rPr lang="en-US" dirty="0" smtClean="0"/>
              <a:t>Be 100% Aligned to the Texas Essential Knowledge and Skills (TEKS)</a:t>
            </a:r>
          </a:p>
          <a:p>
            <a:pPr lvl="1"/>
            <a:r>
              <a:rPr lang="en-US" dirty="0" smtClean="0"/>
              <a:t>Meet or exceed the iNACOL National Standards of Quality for Online Courses</a:t>
            </a:r>
            <a:br>
              <a:rPr lang="en-US" dirty="0" smtClean="0"/>
            </a:br>
            <a:r>
              <a:rPr lang="en-US" dirty="0" smtClean="0"/>
              <a:t/>
            </a:r>
            <a:br>
              <a:rPr lang="en-US" dirty="0" smtClean="0"/>
            </a:br>
            <a:r>
              <a:rPr lang="en-US" dirty="0" smtClean="0"/>
              <a:t/>
            </a:r>
            <a:br>
              <a:rPr lang="en-US" dirty="0" smtClean="0"/>
            </a:br>
            <a:endParaRPr lang="en-US" dirty="0" smtClean="0"/>
          </a:p>
          <a:p>
            <a:pPr>
              <a:buNone/>
            </a:pPr>
            <a:r>
              <a:rPr lang="en-US" dirty="0" smtClean="0"/>
              <a:t>This includes high levels of interaction, variety of assignments, variety of assessments, a match to Bloom’s Taxonomy, design, resources, and 21</a:t>
            </a:r>
            <a:r>
              <a:rPr lang="en-US" baseline="30000" dirty="0" smtClean="0"/>
              <a:t>st</a:t>
            </a:r>
            <a:r>
              <a:rPr lang="en-US" dirty="0" smtClean="0"/>
              <a:t> Century Skills, etc.</a:t>
            </a:r>
          </a:p>
          <a:p>
            <a:endParaRPr lang="en-US" dirty="0" smtClean="0"/>
          </a:p>
        </p:txBody>
      </p:sp>
      <p:sp>
        <p:nvSpPr>
          <p:cNvPr id="3" name="Title 2"/>
          <p:cNvSpPr>
            <a:spLocks noGrp="1"/>
          </p:cNvSpPr>
          <p:nvPr>
            <p:ph type="title"/>
          </p:nvPr>
        </p:nvSpPr>
        <p:spPr>
          <a:xfrm>
            <a:off x="304800" y="304800"/>
            <a:ext cx="8229600" cy="1143000"/>
          </a:xfrm>
        </p:spPr>
        <p:txBody>
          <a:bodyPr/>
          <a:lstStyle/>
          <a:p>
            <a:pPr>
              <a:defRPr/>
            </a:pPr>
            <a:r>
              <a:rPr lang="en-US" dirty="0" smtClean="0"/>
              <a:t>TEKS and iNACOL Standards</a:t>
            </a:r>
            <a:endParaRPr lang="en-US" dirty="0"/>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xVSN07a vertical band 1">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3609</TotalTime>
  <Words>1363</Words>
  <Application>Microsoft Office PowerPoint</Application>
  <PresentationFormat>On-screen Show (4:3)</PresentationFormat>
  <Paragraphs>347</Paragraphs>
  <Slides>29</Slides>
  <Notes>29</Notes>
  <HiddenSlides>1</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29</vt:i4>
      </vt:variant>
    </vt:vector>
  </HeadingPairs>
  <TitlesOfParts>
    <vt:vector size="37" baseType="lpstr">
      <vt:lpstr>Arial</vt:lpstr>
      <vt:lpstr>Lucida Sans Unicode</vt:lpstr>
      <vt:lpstr>Calibri</vt:lpstr>
      <vt:lpstr>Wingdings 3</vt:lpstr>
      <vt:lpstr>Wingdings</vt:lpstr>
      <vt:lpstr>Wingdings 2</vt:lpstr>
      <vt:lpstr>Custom Design</vt:lpstr>
      <vt:lpstr>TxVSN07a vertical band 1</vt:lpstr>
      <vt:lpstr>Slide 1</vt:lpstr>
      <vt:lpstr>Presenters</vt:lpstr>
      <vt:lpstr>Slide 3</vt:lpstr>
      <vt:lpstr>Slide 4</vt:lpstr>
      <vt:lpstr>TxVSN Courses</vt:lpstr>
      <vt:lpstr>Course Definition</vt:lpstr>
      <vt:lpstr>Courses</vt:lpstr>
      <vt:lpstr>TxVSN Course Review Process</vt:lpstr>
      <vt:lpstr>TEKS and iNACOL Standards</vt:lpstr>
      <vt:lpstr>The Dual Credit Pilot</vt:lpstr>
      <vt:lpstr>Pilot Partners</vt:lpstr>
      <vt:lpstr>Challenges</vt:lpstr>
      <vt:lpstr>Course Review Challenges</vt:lpstr>
      <vt:lpstr>Words of Wisdom….</vt:lpstr>
      <vt:lpstr>Enrollment Challenges</vt:lpstr>
      <vt:lpstr>TxVSN Registered Districts</vt:lpstr>
      <vt:lpstr>Slide 17</vt:lpstr>
      <vt:lpstr>Slide 18</vt:lpstr>
      <vt:lpstr>Slide 19</vt:lpstr>
      <vt:lpstr>Systems Challenges</vt:lpstr>
      <vt:lpstr>Moving Forward</vt:lpstr>
      <vt:lpstr>Dual Credit RFQ</vt:lpstr>
      <vt:lpstr>Minimizing the Learning Curve</vt:lpstr>
      <vt:lpstr>Success Stories</vt:lpstr>
      <vt:lpstr>Slide 25</vt:lpstr>
      <vt:lpstr>Slide 26</vt:lpstr>
      <vt:lpstr>TxVSN Success Stories</vt:lpstr>
      <vt:lpstr>Questions?</vt:lpstr>
      <vt:lpstr>TxVSN Contacts</vt:lpstr>
    </vt:vector>
  </TitlesOfParts>
  <Company>Region 10 - TXVSN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TxVSN</dc:title>
  <dc:creator>Barbara Smith</dc:creator>
  <cp:lastModifiedBy>aclark</cp:lastModifiedBy>
  <cp:revision>390</cp:revision>
  <dcterms:created xsi:type="dcterms:W3CDTF">2009-07-26T19:51:35Z</dcterms:created>
  <dcterms:modified xsi:type="dcterms:W3CDTF">2010-11-18T20:14:39Z</dcterms:modified>
</cp:coreProperties>
</file>